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52"/>
  </p:notesMasterIdLst>
  <p:sldIdLst>
    <p:sldId id="326" r:id="rId2"/>
    <p:sldId id="325" r:id="rId3"/>
    <p:sldId id="260" r:id="rId4"/>
    <p:sldId id="261" r:id="rId5"/>
    <p:sldId id="262" r:id="rId6"/>
    <p:sldId id="263" r:id="rId7"/>
    <p:sldId id="264" r:id="rId8"/>
    <p:sldId id="265" r:id="rId9"/>
    <p:sldId id="266" r:id="rId10"/>
    <p:sldId id="267" r:id="rId11"/>
    <p:sldId id="268" r:id="rId12"/>
    <p:sldId id="322" r:id="rId13"/>
    <p:sldId id="269" r:id="rId14"/>
    <p:sldId id="270" r:id="rId15"/>
    <p:sldId id="271" r:id="rId16"/>
    <p:sldId id="272" r:id="rId17"/>
    <p:sldId id="273" r:id="rId18"/>
    <p:sldId id="274" r:id="rId19"/>
    <p:sldId id="323" r:id="rId20"/>
    <p:sldId id="324" r:id="rId21"/>
    <p:sldId id="321"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16" r:id="rId35"/>
    <p:sldId id="320" r:id="rId36"/>
    <p:sldId id="319" r:id="rId37"/>
    <p:sldId id="287" r:id="rId38"/>
    <p:sldId id="290" r:id="rId39"/>
    <p:sldId id="288" r:id="rId40"/>
    <p:sldId id="289" r:id="rId41"/>
    <p:sldId id="291" r:id="rId42"/>
    <p:sldId id="294" r:id="rId43"/>
    <p:sldId id="295" r:id="rId44"/>
    <p:sldId id="296" r:id="rId45"/>
    <p:sldId id="297" r:id="rId46"/>
    <p:sldId id="298" r:id="rId47"/>
    <p:sldId id="299" r:id="rId48"/>
    <p:sldId id="300" r:id="rId49"/>
    <p:sldId id="301" r:id="rId50"/>
    <p:sldId id="306" r:id="rId51"/>
  </p:sldIdLst>
  <p:sldSz cx="12192000" cy="6858000"/>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7FF"/>
    <a:srgbClr val="81D0FF"/>
    <a:srgbClr val="007AC3"/>
    <a:srgbClr val="002060"/>
    <a:srgbClr val="339933"/>
    <a:srgbClr val="CC00CC"/>
    <a:srgbClr val="C2D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949" autoAdjust="0"/>
  </p:normalViewPr>
  <p:slideViewPr>
    <p:cSldViewPr snapToGrid="0">
      <p:cViewPr varScale="1">
        <p:scale>
          <a:sx n="102" d="100"/>
          <a:sy n="102" d="100"/>
        </p:scale>
        <p:origin x="69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281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14100" y="0"/>
            <a:ext cx="3070860" cy="452814"/>
          </a:xfrm>
          <a:prstGeom prst="rect">
            <a:avLst/>
          </a:prstGeom>
        </p:spPr>
        <p:txBody>
          <a:bodyPr vert="horz" lIns="91440" tIns="45720" rIns="91440" bIns="45720" rtlCol="0"/>
          <a:lstStyle>
            <a:lvl1pPr algn="r">
              <a:defRPr sz="1200"/>
            </a:lvl1pPr>
          </a:lstStyle>
          <a:p>
            <a:fld id="{9AC26546-C538-4373-BEBB-88509F3C3498}" type="datetimeFigureOut">
              <a:rPr lang="en-US" smtClean="0"/>
              <a:t>10/21/2020</a:t>
            </a:fld>
            <a:endParaRPr lang="en-US" dirty="0"/>
          </a:p>
        </p:txBody>
      </p:sp>
      <p:sp>
        <p:nvSpPr>
          <p:cNvPr id="4" name="Slide Image Placeholder 3"/>
          <p:cNvSpPr>
            <a:spLocks noGrp="1" noRot="1" noChangeAspect="1"/>
          </p:cNvSpPr>
          <p:nvPr>
            <p:ph type="sldImg" idx="2"/>
          </p:nvPr>
        </p:nvSpPr>
        <p:spPr>
          <a:xfrm>
            <a:off x="836613" y="1128713"/>
            <a:ext cx="5413375" cy="30448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660" y="4343252"/>
            <a:ext cx="5669280" cy="355356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125"/>
            <a:ext cx="3070860" cy="4528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572125"/>
            <a:ext cx="3070860" cy="452813"/>
          </a:xfrm>
          <a:prstGeom prst="rect">
            <a:avLst/>
          </a:prstGeom>
        </p:spPr>
        <p:txBody>
          <a:bodyPr vert="horz" lIns="91440" tIns="45720" rIns="91440" bIns="45720" rtlCol="0" anchor="b"/>
          <a:lstStyle>
            <a:lvl1pPr algn="r">
              <a:defRPr sz="1200"/>
            </a:lvl1pPr>
          </a:lstStyle>
          <a:p>
            <a:fld id="{0CD352A3-9072-4D2F-BE63-9A6A35A0C416}" type="slidenum">
              <a:rPr lang="en-US" smtClean="0"/>
              <a:t>‹#›</a:t>
            </a:fld>
            <a:endParaRPr lang="en-US" dirty="0"/>
          </a:p>
        </p:txBody>
      </p:sp>
    </p:spTree>
    <p:extLst>
      <p:ext uri="{BB962C8B-B14F-4D97-AF65-F5344CB8AC3E}">
        <p14:creationId xmlns:p14="http://schemas.microsoft.com/office/powerpoint/2010/main" val="143555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F5978-3842-4B01-BD56-99D1DB01137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79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13</a:t>
            </a:fld>
            <a:endParaRPr lang="en-US" dirty="0"/>
          </a:p>
        </p:txBody>
      </p:sp>
    </p:spTree>
    <p:extLst>
      <p:ext uri="{BB962C8B-B14F-4D97-AF65-F5344CB8AC3E}">
        <p14:creationId xmlns:p14="http://schemas.microsoft.com/office/powerpoint/2010/main" val="124747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14</a:t>
            </a:fld>
            <a:endParaRPr lang="en-US" dirty="0"/>
          </a:p>
        </p:txBody>
      </p:sp>
    </p:spTree>
    <p:extLst>
      <p:ext uri="{BB962C8B-B14F-4D97-AF65-F5344CB8AC3E}">
        <p14:creationId xmlns:p14="http://schemas.microsoft.com/office/powerpoint/2010/main" val="164701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15</a:t>
            </a:fld>
            <a:endParaRPr lang="en-US" dirty="0"/>
          </a:p>
        </p:txBody>
      </p:sp>
    </p:spTree>
    <p:extLst>
      <p:ext uri="{BB962C8B-B14F-4D97-AF65-F5344CB8AC3E}">
        <p14:creationId xmlns:p14="http://schemas.microsoft.com/office/powerpoint/2010/main" val="1328976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16</a:t>
            </a:fld>
            <a:endParaRPr lang="en-US" dirty="0"/>
          </a:p>
        </p:txBody>
      </p:sp>
    </p:spTree>
    <p:extLst>
      <p:ext uri="{BB962C8B-B14F-4D97-AF65-F5344CB8AC3E}">
        <p14:creationId xmlns:p14="http://schemas.microsoft.com/office/powerpoint/2010/main" val="1480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17</a:t>
            </a:fld>
            <a:endParaRPr lang="en-US" dirty="0"/>
          </a:p>
        </p:txBody>
      </p:sp>
    </p:spTree>
    <p:extLst>
      <p:ext uri="{BB962C8B-B14F-4D97-AF65-F5344CB8AC3E}">
        <p14:creationId xmlns:p14="http://schemas.microsoft.com/office/powerpoint/2010/main" val="160918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18</a:t>
            </a:fld>
            <a:endParaRPr lang="en-US" dirty="0"/>
          </a:p>
        </p:txBody>
      </p:sp>
    </p:spTree>
    <p:extLst>
      <p:ext uri="{BB962C8B-B14F-4D97-AF65-F5344CB8AC3E}">
        <p14:creationId xmlns:p14="http://schemas.microsoft.com/office/powerpoint/2010/main" val="186175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19</a:t>
            </a:fld>
            <a:endParaRPr lang="en-US" dirty="0"/>
          </a:p>
        </p:txBody>
      </p:sp>
    </p:spTree>
    <p:extLst>
      <p:ext uri="{BB962C8B-B14F-4D97-AF65-F5344CB8AC3E}">
        <p14:creationId xmlns:p14="http://schemas.microsoft.com/office/powerpoint/2010/main" val="156672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20</a:t>
            </a:fld>
            <a:endParaRPr lang="en-US" dirty="0"/>
          </a:p>
        </p:txBody>
      </p:sp>
    </p:spTree>
    <p:extLst>
      <p:ext uri="{BB962C8B-B14F-4D97-AF65-F5344CB8AC3E}">
        <p14:creationId xmlns:p14="http://schemas.microsoft.com/office/powerpoint/2010/main" val="376738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21</a:t>
            </a:fld>
            <a:endParaRPr lang="en-US" dirty="0"/>
          </a:p>
        </p:txBody>
      </p:sp>
    </p:spTree>
    <p:extLst>
      <p:ext uri="{BB962C8B-B14F-4D97-AF65-F5344CB8AC3E}">
        <p14:creationId xmlns:p14="http://schemas.microsoft.com/office/powerpoint/2010/main" val="281031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22</a:t>
            </a:fld>
            <a:endParaRPr lang="en-US" dirty="0"/>
          </a:p>
        </p:txBody>
      </p:sp>
    </p:spTree>
    <p:extLst>
      <p:ext uri="{BB962C8B-B14F-4D97-AF65-F5344CB8AC3E}">
        <p14:creationId xmlns:p14="http://schemas.microsoft.com/office/powerpoint/2010/main" val="5379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277875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23</a:t>
            </a:fld>
            <a:endParaRPr lang="en-US" dirty="0"/>
          </a:p>
        </p:txBody>
      </p:sp>
    </p:spTree>
    <p:extLst>
      <p:ext uri="{BB962C8B-B14F-4D97-AF65-F5344CB8AC3E}">
        <p14:creationId xmlns:p14="http://schemas.microsoft.com/office/powerpoint/2010/main" val="173168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24</a:t>
            </a:fld>
            <a:endParaRPr lang="en-US" dirty="0"/>
          </a:p>
        </p:txBody>
      </p:sp>
    </p:spTree>
    <p:extLst>
      <p:ext uri="{BB962C8B-B14F-4D97-AF65-F5344CB8AC3E}">
        <p14:creationId xmlns:p14="http://schemas.microsoft.com/office/powerpoint/2010/main" val="285378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25</a:t>
            </a:fld>
            <a:endParaRPr lang="en-US" dirty="0"/>
          </a:p>
        </p:txBody>
      </p:sp>
    </p:spTree>
    <p:extLst>
      <p:ext uri="{BB962C8B-B14F-4D97-AF65-F5344CB8AC3E}">
        <p14:creationId xmlns:p14="http://schemas.microsoft.com/office/powerpoint/2010/main" val="1453628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26</a:t>
            </a:fld>
            <a:endParaRPr lang="en-US" dirty="0"/>
          </a:p>
        </p:txBody>
      </p:sp>
    </p:spTree>
    <p:extLst>
      <p:ext uri="{BB962C8B-B14F-4D97-AF65-F5344CB8AC3E}">
        <p14:creationId xmlns:p14="http://schemas.microsoft.com/office/powerpoint/2010/main" val="80812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27</a:t>
            </a:fld>
            <a:endParaRPr lang="en-US" dirty="0"/>
          </a:p>
        </p:txBody>
      </p:sp>
    </p:spTree>
    <p:extLst>
      <p:ext uri="{BB962C8B-B14F-4D97-AF65-F5344CB8AC3E}">
        <p14:creationId xmlns:p14="http://schemas.microsoft.com/office/powerpoint/2010/main" val="2415891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28</a:t>
            </a:fld>
            <a:endParaRPr lang="en-US" dirty="0"/>
          </a:p>
        </p:txBody>
      </p:sp>
    </p:spTree>
    <p:extLst>
      <p:ext uri="{BB962C8B-B14F-4D97-AF65-F5344CB8AC3E}">
        <p14:creationId xmlns:p14="http://schemas.microsoft.com/office/powerpoint/2010/main" val="1297560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29</a:t>
            </a:fld>
            <a:endParaRPr lang="en-US" dirty="0"/>
          </a:p>
        </p:txBody>
      </p:sp>
    </p:spTree>
    <p:extLst>
      <p:ext uri="{BB962C8B-B14F-4D97-AF65-F5344CB8AC3E}">
        <p14:creationId xmlns:p14="http://schemas.microsoft.com/office/powerpoint/2010/main" val="2988966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30</a:t>
            </a:fld>
            <a:endParaRPr lang="en-US" dirty="0"/>
          </a:p>
        </p:txBody>
      </p:sp>
    </p:spTree>
    <p:extLst>
      <p:ext uri="{BB962C8B-B14F-4D97-AF65-F5344CB8AC3E}">
        <p14:creationId xmlns:p14="http://schemas.microsoft.com/office/powerpoint/2010/main" val="1250571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31</a:t>
            </a:fld>
            <a:endParaRPr lang="en-US" dirty="0"/>
          </a:p>
        </p:txBody>
      </p:sp>
    </p:spTree>
    <p:extLst>
      <p:ext uri="{BB962C8B-B14F-4D97-AF65-F5344CB8AC3E}">
        <p14:creationId xmlns:p14="http://schemas.microsoft.com/office/powerpoint/2010/main" val="118580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32</a:t>
            </a:fld>
            <a:endParaRPr lang="en-US" dirty="0"/>
          </a:p>
        </p:txBody>
      </p:sp>
    </p:spTree>
    <p:extLst>
      <p:ext uri="{BB962C8B-B14F-4D97-AF65-F5344CB8AC3E}">
        <p14:creationId xmlns:p14="http://schemas.microsoft.com/office/powerpoint/2010/main" val="55552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6</a:t>
            </a:fld>
            <a:endParaRPr lang="en-US" dirty="0"/>
          </a:p>
        </p:txBody>
      </p:sp>
    </p:spTree>
    <p:extLst>
      <p:ext uri="{BB962C8B-B14F-4D97-AF65-F5344CB8AC3E}">
        <p14:creationId xmlns:p14="http://schemas.microsoft.com/office/powerpoint/2010/main" val="3205580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33</a:t>
            </a:fld>
            <a:endParaRPr lang="en-US" dirty="0"/>
          </a:p>
        </p:txBody>
      </p:sp>
    </p:spTree>
    <p:extLst>
      <p:ext uri="{BB962C8B-B14F-4D97-AF65-F5344CB8AC3E}">
        <p14:creationId xmlns:p14="http://schemas.microsoft.com/office/powerpoint/2010/main" val="767124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34</a:t>
            </a:fld>
            <a:endParaRPr lang="en-US" dirty="0"/>
          </a:p>
        </p:txBody>
      </p:sp>
    </p:spTree>
    <p:extLst>
      <p:ext uri="{BB962C8B-B14F-4D97-AF65-F5344CB8AC3E}">
        <p14:creationId xmlns:p14="http://schemas.microsoft.com/office/powerpoint/2010/main" val="1187886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35</a:t>
            </a:fld>
            <a:endParaRPr lang="en-US" dirty="0"/>
          </a:p>
        </p:txBody>
      </p:sp>
    </p:spTree>
    <p:extLst>
      <p:ext uri="{BB962C8B-B14F-4D97-AF65-F5344CB8AC3E}">
        <p14:creationId xmlns:p14="http://schemas.microsoft.com/office/powerpoint/2010/main" val="3483346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36</a:t>
            </a:fld>
            <a:endParaRPr lang="en-US" dirty="0"/>
          </a:p>
        </p:txBody>
      </p:sp>
    </p:spTree>
    <p:extLst>
      <p:ext uri="{BB962C8B-B14F-4D97-AF65-F5344CB8AC3E}">
        <p14:creationId xmlns:p14="http://schemas.microsoft.com/office/powerpoint/2010/main" val="352643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37</a:t>
            </a:fld>
            <a:endParaRPr lang="en-US" dirty="0"/>
          </a:p>
        </p:txBody>
      </p:sp>
    </p:spTree>
    <p:extLst>
      <p:ext uri="{BB962C8B-B14F-4D97-AF65-F5344CB8AC3E}">
        <p14:creationId xmlns:p14="http://schemas.microsoft.com/office/powerpoint/2010/main" val="3189569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38</a:t>
            </a:fld>
            <a:endParaRPr lang="en-US" dirty="0"/>
          </a:p>
        </p:txBody>
      </p:sp>
    </p:spTree>
    <p:extLst>
      <p:ext uri="{BB962C8B-B14F-4D97-AF65-F5344CB8AC3E}">
        <p14:creationId xmlns:p14="http://schemas.microsoft.com/office/powerpoint/2010/main" val="2140700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39</a:t>
            </a:fld>
            <a:endParaRPr lang="en-US" dirty="0"/>
          </a:p>
        </p:txBody>
      </p:sp>
    </p:spTree>
    <p:extLst>
      <p:ext uri="{BB962C8B-B14F-4D97-AF65-F5344CB8AC3E}">
        <p14:creationId xmlns:p14="http://schemas.microsoft.com/office/powerpoint/2010/main" val="4164025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40</a:t>
            </a:fld>
            <a:endParaRPr lang="en-US" dirty="0"/>
          </a:p>
        </p:txBody>
      </p:sp>
    </p:spTree>
    <p:extLst>
      <p:ext uri="{BB962C8B-B14F-4D97-AF65-F5344CB8AC3E}">
        <p14:creationId xmlns:p14="http://schemas.microsoft.com/office/powerpoint/2010/main" val="349864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41</a:t>
            </a:fld>
            <a:endParaRPr lang="en-US" dirty="0"/>
          </a:p>
        </p:txBody>
      </p:sp>
    </p:spTree>
    <p:extLst>
      <p:ext uri="{BB962C8B-B14F-4D97-AF65-F5344CB8AC3E}">
        <p14:creationId xmlns:p14="http://schemas.microsoft.com/office/powerpoint/2010/main" val="4191619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42</a:t>
            </a:fld>
            <a:endParaRPr lang="en-US" dirty="0"/>
          </a:p>
        </p:txBody>
      </p:sp>
    </p:spTree>
    <p:extLst>
      <p:ext uri="{BB962C8B-B14F-4D97-AF65-F5344CB8AC3E}">
        <p14:creationId xmlns:p14="http://schemas.microsoft.com/office/powerpoint/2010/main" val="84117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7</a:t>
            </a:fld>
            <a:endParaRPr lang="en-US" dirty="0"/>
          </a:p>
        </p:txBody>
      </p:sp>
    </p:spTree>
    <p:extLst>
      <p:ext uri="{BB962C8B-B14F-4D97-AF65-F5344CB8AC3E}">
        <p14:creationId xmlns:p14="http://schemas.microsoft.com/office/powerpoint/2010/main" val="186008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43</a:t>
            </a:fld>
            <a:endParaRPr lang="en-US" dirty="0"/>
          </a:p>
        </p:txBody>
      </p:sp>
    </p:spTree>
    <p:extLst>
      <p:ext uri="{BB962C8B-B14F-4D97-AF65-F5344CB8AC3E}">
        <p14:creationId xmlns:p14="http://schemas.microsoft.com/office/powerpoint/2010/main" val="3077151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44</a:t>
            </a:fld>
            <a:endParaRPr lang="en-US" dirty="0"/>
          </a:p>
        </p:txBody>
      </p:sp>
    </p:spTree>
    <p:extLst>
      <p:ext uri="{BB962C8B-B14F-4D97-AF65-F5344CB8AC3E}">
        <p14:creationId xmlns:p14="http://schemas.microsoft.com/office/powerpoint/2010/main" val="4015390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45</a:t>
            </a:fld>
            <a:endParaRPr lang="en-US" dirty="0"/>
          </a:p>
        </p:txBody>
      </p:sp>
    </p:spTree>
    <p:extLst>
      <p:ext uri="{BB962C8B-B14F-4D97-AF65-F5344CB8AC3E}">
        <p14:creationId xmlns:p14="http://schemas.microsoft.com/office/powerpoint/2010/main" val="3478525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46</a:t>
            </a:fld>
            <a:endParaRPr lang="en-US" dirty="0"/>
          </a:p>
        </p:txBody>
      </p:sp>
    </p:spTree>
    <p:extLst>
      <p:ext uri="{BB962C8B-B14F-4D97-AF65-F5344CB8AC3E}">
        <p14:creationId xmlns:p14="http://schemas.microsoft.com/office/powerpoint/2010/main" val="433775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47</a:t>
            </a:fld>
            <a:endParaRPr lang="en-US" dirty="0"/>
          </a:p>
        </p:txBody>
      </p:sp>
    </p:spTree>
    <p:extLst>
      <p:ext uri="{BB962C8B-B14F-4D97-AF65-F5344CB8AC3E}">
        <p14:creationId xmlns:p14="http://schemas.microsoft.com/office/powerpoint/2010/main" val="2000029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48</a:t>
            </a:fld>
            <a:endParaRPr lang="en-US" dirty="0"/>
          </a:p>
        </p:txBody>
      </p:sp>
    </p:spTree>
    <p:extLst>
      <p:ext uri="{BB962C8B-B14F-4D97-AF65-F5344CB8AC3E}">
        <p14:creationId xmlns:p14="http://schemas.microsoft.com/office/powerpoint/2010/main" val="692045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49</a:t>
            </a:fld>
            <a:endParaRPr lang="en-US" dirty="0"/>
          </a:p>
        </p:txBody>
      </p:sp>
    </p:spTree>
    <p:extLst>
      <p:ext uri="{BB962C8B-B14F-4D97-AF65-F5344CB8AC3E}">
        <p14:creationId xmlns:p14="http://schemas.microsoft.com/office/powerpoint/2010/main" val="3749088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50</a:t>
            </a:fld>
            <a:endParaRPr lang="en-US" dirty="0"/>
          </a:p>
        </p:txBody>
      </p:sp>
    </p:spTree>
    <p:extLst>
      <p:ext uri="{BB962C8B-B14F-4D97-AF65-F5344CB8AC3E}">
        <p14:creationId xmlns:p14="http://schemas.microsoft.com/office/powerpoint/2010/main" val="21563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8</a:t>
            </a:fld>
            <a:endParaRPr lang="en-US" dirty="0"/>
          </a:p>
        </p:txBody>
      </p:sp>
    </p:spTree>
    <p:extLst>
      <p:ext uri="{BB962C8B-B14F-4D97-AF65-F5344CB8AC3E}">
        <p14:creationId xmlns:p14="http://schemas.microsoft.com/office/powerpoint/2010/main" val="409779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9</a:t>
            </a:fld>
            <a:endParaRPr lang="en-US" dirty="0"/>
          </a:p>
        </p:txBody>
      </p:sp>
    </p:spTree>
    <p:extLst>
      <p:ext uri="{BB962C8B-B14F-4D97-AF65-F5344CB8AC3E}">
        <p14:creationId xmlns:p14="http://schemas.microsoft.com/office/powerpoint/2010/main" val="60063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10</a:t>
            </a:fld>
            <a:endParaRPr lang="en-US" dirty="0"/>
          </a:p>
        </p:txBody>
      </p:sp>
    </p:spTree>
    <p:extLst>
      <p:ext uri="{BB962C8B-B14F-4D97-AF65-F5344CB8AC3E}">
        <p14:creationId xmlns:p14="http://schemas.microsoft.com/office/powerpoint/2010/main" val="190724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11</a:t>
            </a:fld>
            <a:endParaRPr lang="en-US" dirty="0"/>
          </a:p>
        </p:txBody>
      </p:sp>
    </p:spTree>
    <p:extLst>
      <p:ext uri="{BB962C8B-B14F-4D97-AF65-F5344CB8AC3E}">
        <p14:creationId xmlns:p14="http://schemas.microsoft.com/office/powerpoint/2010/main" val="171691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679E-65A1-4A59-A1EC-F334613374DD}" type="slidenum">
              <a:rPr lang="en-US" smtClean="0"/>
              <a:t>12</a:t>
            </a:fld>
            <a:endParaRPr lang="en-US" dirty="0"/>
          </a:p>
        </p:txBody>
      </p:sp>
    </p:spTree>
    <p:extLst>
      <p:ext uri="{BB962C8B-B14F-4D97-AF65-F5344CB8AC3E}">
        <p14:creationId xmlns:p14="http://schemas.microsoft.com/office/powerpoint/2010/main" val="125585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BD4-3083-43AC-AA6C-A56587D1E8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1B876-3448-4565-9746-9D14E30CBA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A6C020-269D-4483-8442-012BD897F4CA}"/>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5" name="Footer Placeholder 4">
            <a:extLst>
              <a:ext uri="{FF2B5EF4-FFF2-40B4-BE49-F238E27FC236}">
                <a16:creationId xmlns:a16="http://schemas.microsoft.com/office/drawing/2014/main" id="{1DEDCA1B-D1DC-4CFA-9DDD-27288FB1BF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6CD563-B866-4325-B86D-8DB3371E6C98}"/>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1816580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E3BA-13D3-4556-816C-20FCE88515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F50DD7-5577-415E-8D42-C89AF17248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611CD-D0BD-42F5-AA45-CA4242683ABC}"/>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5" name="Footer Placeholder 4">
            <a:extLst>
              <a:ext uri="{FF2B5EF4-FFF2-40B4-BE49-F238E27FC236}">
                <a16:creationId xmlns:a16="http://schemas.microsoft.com/office/drawing/2014/main" id="{832E8FBE-A885-496B-BE4D-22F0FE0900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56CB5D-2AAE-426A-9AB1-32FF3396F5C2}"/>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102311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51520-3F2C-4F31-B3E3-B4524DA2DD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DB1BFD-6B4F-44D1-B68C-44745842EC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A5716-EF64-42CB-AA9B-7A4FA81C9294}"/>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5" name="Footer Placeholder 4">
            <a:extLst>
              <a:ext uri="{FF2B5EF4-FFF2-40B4-BE49-F238E27FC236}">
                <a16:creationId xmlns:a16="http://schemas.microsoft.com/office/drawing/2014/main" id="{59F86E0C-BAD0-4FCF-B5D0-335E7D2BCF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0637C1-2DB7-4049-87B9-13E2B7D9DE28}"/>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38563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976A63-3F3B-450E-A763-D374205185D5}"/>
              </a:ext>
            </a:extLst>
          </p:cNvPr>
          <p:cNvPicPr>
            <a:picLocks noChangeAspect="1"/>
          </p:cNvPicPr>
          <p:nvPr userDrawn="1"/>
        </p:nvPicPr>
        <p:blipFill>
          <a:blip r:embed="rId2"/>
          <a:stretch>
            <a:fillRect/>
          </a:stretch>
        </p:blipFill>
        <p:spPr>
          <a:xfrm>
            <a:off x="229471" y="30018"/>
            <a:ext cx="3057525" cy="1159751"/>
          </a:xfrm>
          <a:prstGeom prst="rect">
            <a:avLst/>
          </a:prstGeom>
        </p:spPr>
      </p:pic>
      <p:pic>
        <p:nvPicPr>
          <p:cNvPr id="11" name="Picture 10">
            <a:extLst>
              <a:ext uri="{FF2B5EF4-FFF2-40B4-BE49-F238E27FC236}">
                <a16:creationId xmlns:a16="http://schemas.microsoft.com/office/drawing/2014/main" id="{1FA77181-FCA3-4B2A-B62D-F14EC34F860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2973" r="4000" b="11796"/>
          <a:stretch/>
        </p:blipFill>
        <p:spPr>
          <a:xfrm>
            <a:off x="269241" y="1140229"/>
            <a:ext cx="11704320" cy="5669280"/>
          </a:xfrm>
          <a:prstGeom prst="rect">
            <a:avLst/>
          </a:prstGeom>
        </p:spPr>
      </p:pic>
    </p:spTree>
    <p:extLst>
      <p:ext uri="{BB962C8B-B14F-4D97-AF65-F5344CB8AC3E}">
        <p14:creationId xmlns:p14="http://schemas.microsoft.com/office/powerpoint/2010/main" val="37598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bg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GB"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Click to edit Master text styles</a:t>
            </a:r>
          </a:p>
        </p:txBody>
      </p:sp>
      <p:sp>
        <p:nvSpPr>
          <p:cNvPr id="22" name="TextBox 21"/>
          <p:cNvSpPr txBox="1"/>
          <p:nvPr userDrawn="1"/>
        </p:nvSpPr>
        <p:spPr>
          <a:xfrm>
            <a:off x="11414125" y="6477000"/>
            <a:ext cx="307975" cy="153888"/>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1000" smtClean="0">
                <a:solidFill>
                  <a:schemeClr val="tx1"/>
                </a:solidFill>
              </a:rPr>
              <a:pPr algn="r" defTabSz="1219170">
                <a:spcBef>
                  <a:spcPts val="800"/>
                </a:spcBef>
                <a:buSzPct val="100000"/>
                <a:buFont typeface="Arial"/>
                <a:buNone/>
              </a:pPr>
              <a:t>‹#›</a:t>
            </a:fld>
            <a:endParaRPr lang="en-US" sz="1000" dirty="0">
              <a:solidFill>
                <a:schemeClr val="tx1"/>
              </a:solidFill>
            </a:endParaRPr>
          </a:p>
        </p:txBody>
      </p:sp>
      <p:pic>
        <p:nvPicPr>
          <p:cNvPr id="8" name="Picture 7">
            <a:extLst>
              <a:ext uri="{FF2B5EF4-FFF2-40B4-BE49-F238E27FC236}">
                <a16:creationId xmlns:a16="http://schemas.microsoft.com/office/drawing/2014/main" id="{8C4BEFBF-B870-464C-A183-6BA36B11E021}"/>
              </a:ext>
            </a:extLst>
          </p:cNvPr>
          <p:cNvPicPr>
            <a:picLocks noChangeAspect="1"/>
          </p:cNvPicPr>
          <p:nvPr userDrawn="1"/>
        </p:nvPicPr>
        <p:blipFill>
          <a:blip r:embed="rId2"/>
          <a:stretch>
            <a:fillRect/>
          </a:stretch>
        </p:blipFill>
        <p:spPr>
          <a:xfrm>
            <a:off x="379561" y="6169985"/>
            <a:ext cx="1618807" cy="614030"/>
          </a:xfrm>
          <a:prstGeom prst="rect">
            <a:avLst/>
          </a:prstGeom>
        </p:spPr>
      </p:pic>
    </p:spTree>
    <p:extLst>
      <p:ext uri="{BB962C8B-B14F-4D97-AF65-F5344CB8AC3E}">
        <p14:creationId xmlns:p14="http://schemas.microsoft.com/office/powerpoint/2010/main" val="294743561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3" y="295684"/>
            <a:ext cx="11184000"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19"/>
          <p:cNvSpPr>
            <a:spLocks noGrp="1"/>
          </p:cNvSpPr>
          <p:nvPr>
            <p:ph type="body" sz="quarter" idx="14"/>
          </p:nvPr>
        </p:nvSpPr>
        <p:spPr>
          <a:xfrm>
            <a:off x="494400" y="1803543"/>
            <a:ext cx="11184000" cy="4536000"/>
          </a:xfrm>
        </p:spPr>
        <p:txBody>
          <a:bodyPr/>
          <a:lstStyle>
            <a:lvl1pPr marL="0" indent="0">
              <a:buNone/>
              <a:defRPr/>
            </a:lvl1pPr>
            <a:lvl2pPr marL="355609" indent="-355609">
              <a:buFont typeface="Arial"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7"/>
          <p:cNvSpPr>
            <a:spLocks noGrp="1"/>
          </p:cNvSpPr>
          <p:nvPr>
            <p:ph type="sldNum" sz="quarter" idx="4"/>
          </p:nvPr>
        </p:nvSpPr>
        <p:spPr>
          <a:xfrm>
            <a:off x="10629330" y="6407835"/>
            <a:ext cx="1056117" cy="252000"/>
          </a:xfrm>
          <a:prstGeom prst="rect">
            <a:avLst/>
          </a:prstGeom>
        </p:spPr>
        <p:txBody>
          <a:bodyPr vert="horz" lIns="0" tIns="0" rIns="0" bIns="0" rtlCol="0" anchor="ctr" anchorCtr="0"/>
          <a:lstStyle>
            <a:lvl1pPr algn="r">
              <a:defRPr sz="1067" b="0">
                <a:solidFill>
                  <a:schemeClr val="tx1"/>
                </a:solidFill>
              </a:defRPr>
            </a:lvl1pPr>
          </a:lstStyle>
          <a:p>
            <a:fld id="{95CC1D26-A9BD-4BDE-BDD9-08EDBAE96860}" type="slidenum">
              <a:rPr lang="en-GB" smtClean="0"/>
              <a:pPr/>
              <a:t>‹#›</a:t>
            </a:fld>
            <a:endParaRPr lang="en-GB" dirty="0"/>
          </a:p>
        </p:txBody>
      </p:sp>
      <p:pic>
        <p:nvPicPr>
          <p:cNvPr id="8" name="Picture 7">
            <a:extLst>
              <a:ext uri="{FF2B5EF4-FFF2-40B4-BE49-F238E27FC236}">
                <a16:creationId xmlns:a16="http://schemas.microsoft.com/office/drawing/2014/main" id="{D695E445-4CFC-4BAC-B7C4-9D1542097223}"/>
              </a:ext>
            </a:extLst>
          </p:cNvPr>
          <p:cNvPicPr>
            <a:picLocks noChangeAspect="1"/>
          </p:cNvPicPr>
          <p:nvPr userDrawn="1"/>
        </p:nvPicPr>
        <p:blipFill>
          <a:blip r:embed="rId2"/>
          <a:stretch>
            <a:fillRect/>
          </a:stretch>
        </p:blipFill>
        <p:spPr>
          <a:xfrm>
            <a:off x="379561" y="6169985"/>
            <a:ext cx="1618807" cy="614030"/>
          </a:xfrm>
          <a:prstGeom prst="rect">
            <a:avLst/>
          </a:prstGeom>
        </p:spPr>
      </p:pic>
    </p:spTree>
    <p:extLst>
      <p:ext uri="{BB962C8B-B14F-4D97-AF65-F5344CB8AC3E}">
        <p14:creationId xmlns:p14="http://schemas.microsoft.com/office/powerpoint/2010/main" val="35246868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A5C1-B2D5-4C54-B3DF-4BF90CC0A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0FB09-E5E1-4734-8F4C-A196346C6C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1B9DB-7F4C-4E55-B021-316545A824CC}"/>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5" name="Footer Placeholder 4">
            <a:extLst>
              <a:ext uri="{FF2B5EF4-FFF2-40B4-BE49-F238E27FC236}">
                <a16:creationId xmlns:a16="http://schemas.microsoft.com/office/drawing/2014/main" id="{0EE8194C-BD4A-4DB6-95E6-C2ECF438F5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A08C2E-207E-4D04-BA2B-280EBDF2F4A5}"/>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98435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A64C-3FF7-4C6F-811C-FB87B8B9DB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66D16A-1BE0-45C8-867D-67EA612089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2888FB-2F32-4C81-ABA9-F96AD3306FF1}"/>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5" name="Footer Placeholder 4">
            <a:extLst>
              <a:ext uri="{FF2B5EF4-FFF2-40B4-BE49-F238E27FC236}">
                <a16:creationId xmlns:a16="http://schemas.microsoft.com/office/drawing/2014/main" id="{6D6BA128-9B48-47F3-B7EE-D7DAD3A28E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9B9776-046F-46DC-9581-2FF3ACA45A09}"/>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16532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FEB3-8674-47F1-8A6E-DA252E471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02D31-8CD5-465A-8D02-4270754135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0713CC-99E6-4D24-A8D7-1131D9281D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9121DB-38DB-45DC-9BC0-3C1083FEB21A}"/>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6" name="Footer Placeholder 5">
            <a:extLst>
              <a:ext uri="{FF2B5EF4-FFF2-40B4-BE49-F238E27FC236}">
                <a16:creationId xmlns:a16="http://schemas.microsoft.com/office/drawing/2014/main" id="{3B6A2B7A-8133-4AEE-968A-87D6731F51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9D93E6-F5FE-4733-BB91-8AD1BD24016E}"/>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257519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6533-4BFC-4BB4-B3E7-3E96D3BAA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19E170-C804-4663-B512-A6F0AA863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7F42BE-4E1A-46F9-B0F9-EACFFA9F1A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627BAB-9BBE-460F-A34F-6036B796D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052985-45A8-4CF3-ADC0-5F3F801FCC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FC7B0-BF2A-46A1-A017-9C7D1FEB5C28}"/>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8" name="Footer Placeholder 7">
            <a:extLst>
              <a:ext uri="{FF2B5EF4-FFF2-40B4-BE49-F238E27FC236}">
                <a16:creationId xmlns:a16="http://schemas.microsoft.com/office/drawing/2014/main" id="{7FB794E0-4CED-4B75-A5DD-D646768CF1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529865-1456-4477-8E38-0D01D60E000B}"/>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394510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D770-EBA0-4C06-9D13-A3018CCA29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5ED989-AD91-4E8F-91B9-6CB16550F1E5}"/>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4" name="Footer Placeholder 3">
            <a:extLst>
              <a:ext uri="{FF2B5EF4-FFF2-40B4-BE49-F238E27FC236}">
                <a16:creationId xmlns:a16="http://schemas.microsoft.com/office/drawing/2014/main" id="{93136324-5346-4788-A2DC-2E62E6327DF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7BF4A2-460F-4CC2-8A9B-7129F312078A}"/>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33094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9276E5-5221-4E23-9D69-2999A0992E10}"/>
              </a:ext>
            </a:extLst>
          </p:cNvPr>
          <p:cNvSpPr txBox="1"/>
          <p:nvPr userDrawn="1"/>
        </p:nvSpPr>
        <p:spPr>
          <a:xfrm>
            <a:off x="11414125" y="6477000"/>
            <a:ext cx="307975" cy="153888"/>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1000" smtClean="0">
                <a:solidFill>
                  <a:schemeClr val="tx1"/>
                </a:solidFill>
                <a:latin typeface="Arial" panose="020B0604020202020204" pitchFamily="34" charset="0"/>
                <a:cs typeface="Arial" panose="020B0604020202020204" pitchFamily="34" charset="0"/>
              </a:rPr>
              <a:pPr algn="r" defTabSz="1219170">
                <a:spcBef>
                  <a:spcPts val="800"/>
                </a:spcBef>
                <a:buSzPct val="100000"/>
                <a:buFont typeface="Arial"/>
                <a:buNone/>
              </a:pPr>
              <a:t>‹#›</a:t>
            </a:fld>
            <a:endParaRPr lang="en-US" sz="10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B545421-460B-4DCE-B40A-76358FE23B22}"/>
              </a:ext>
            </a:extLst>
          </p:cNvPr>
          <p:cNvPicPr>
            <a:picLocks noChangeAspect="1"/>
          </p:cNvPicPr>
          <p:nvPr userDrawn="1"/>
        </p:nvPicPr>
        <p:blipFill>
          <a:blip r:embed="rId2"/>
          <a:stretch>
            <a:fillRect/>
          </a:stretch>
        </p:blipFill>
        <p:spPr>
          <a:xfrm>
            <a:off x="379561" y="6169985"/>
            <a:ext cx="1618807" cy="614030"/>
          </a:xfrm>
          <a:prstGeom prst="rect">
            <a:avLst/>
          </a:prstGeom>
        </p:spPr>
      </p:pic>
    </p:spTree>
    <p:extLst>
      <p:ext uri="{BB962C8B-B14F-4D97-AF65-F5344CB8AC3E}">
        <p14:creationId xmlns:p14="http://schemas.microsoft.com/office/powerpoint/2010/main" val="305376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EA48-586C-42F3-929A-4BA6A5B6B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B0054-FA6C-46F7-8C50-08CCECC01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98097-7AA4-4309-96B7-3C28B3559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FF5F17-DC3B-4B28-A8E4-1E1BE28E4BD0}"/>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6" name="Footer Placeholder 5">
            <a:extLst>
              <a:ext uri="{FF2B5EF4-FFF2-40B4-BE49-F238E27FC236}">
                <a16:creationId xmlns:a16="http://schemas.microsoft.com/office/drawing/2014/main" id="{D9448DC3-92D4-4C10-A6E5-9AFCC96BF3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50E3C5-0EB8-4917-97A4-A521B776D278}"/>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156126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64BC-A93F-431A-AE89-F9DABEDE9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53069-1B9E-4298-BAE5-E05CA92F2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DA2DC84-A0AB-443F-A4FA-9FFB96EC1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728058-979C-44DF-8A1A-38365D868972}"/>
              </a:ext>
            </a:extLst>
          </p:cNvPr>
          <p:cNvSpPr>
            <a:spLocks noGrp="1"/>
          </p:cNvSpPr>
          <p:nvPr>
            <p:ph type="dt" sz="half" idx="10"/>
          </p:nvPr>
        </p:nvSpPr>
        <p:spPr/>
        <p:txBody>
          <a:bodyPr/>
          <a:lstStyle/>
          <a:p>
            <a:fld id="{D81278DF-45DE-48B9-8A06-D2545075CBA7}" type="datetimeFigureOut">
              <a:rPr lang="en-US" smtClean="0"/>
              <a:t>10/21/2020</a:t>
            </a:fld>
            <a:endParaRPr lang="en-US" dirty="0"/>
          </a:p>
        </p:txBody>
      </p:sp>
      <p:sp>
        <p:nvSpPr>
          <p:cNvPr id="6" name="Footer Placeholder 5">
            <a:extLst>
              <a:ext uri="{FF2B5EF4-FFF2-40B4-BE49-F238E27FC236}">
                <a16:creationId xmlns:a16="http://schemas.microsoft.com/office/drawing/2014/main" id="{47256E12-8BD9-4016-8B37-68E46CD65E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401D14-4B6A-4B3A-8184-7970466AC7A8}"/>
              </a:ext>
            </a:extLst>
          </p:cNvPr>
          <p:cNvSpPr>
            <a:spLocks noGrp="1"/>
          </p:cNvSpPr>
          <p:nvPr>
            <p:ph type="sldNum" sz="quarter" idx="12"/>
          </p:nvPr>
        </p:nvSpPr>
        <p:spPr/>
        <p:txBody>
          <a:bodyPr/>
          <a:lstStyle/>
          <a:p>
            <a:fld id="{28007D12-35C4-4F54-9683-E625DBD7B7AE}" type="slidenum">
              <a:rPr lang="en-US" smtClean="0"/>
              <a:t>‹#›</a:t>
            </a:fld>
            <a:endParaRPr lang="en-US" dirty="0"/>
          </a:p>
        </p:txBody>
      </p:sp>
    </p:spTree>
    <p:extLst>
      <p:ext uri="{BB962C8B-B14F-4D97-AF65-F5344CB8AC3E}">
        <p14:creationId xmlns:p14="http://schemas.microsoft.com/office/powerpoint/2010/main" val="95040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F77DA-0DEB-4473-8280-1770A5D42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1DB7-AFE7-4B30-A280-874935FF8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27913-2BBA-4EF8-B402-5C8A006F2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278DF-45DE-48B9-8A06-D2545075CBA7}" type="datetimeFigureOut">
              <a:rPr lang="en-US" smtClean="0"/>
              <a:t>10/21/2020</a:t>
            </a:fld>
            <a:endParaRPr lang="en-US" dirty="0"/>
          </a:p>
        </p:txBody>
      </p:sp>
      <p:sp>
        <p:nvSpPr>
          <p:cNvPr id="5" name="Footer Placeholder 4">
            <a:extLst>
              <a:ext uri="{FF2B5EF4-FFF2-40B4-BE49-F238E27FC236}">
                <a16:creationId xmlns:a16="http://schemas.microsoft.com/office/drawing/2014/main" id="{8DEE5E74-A17C-4CDB-A3A7-91230B0E2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F54CAE-60B8-4FA4-A200-0B4092E9D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07D12-35C4-4F54-9683-E625DBD7B7AE}" type="slidenum">
              <a:rPr lang="en-US" smtClean="0"/>
              <a:t>‹#›</a:t>
            </a:fld>
            <a:endParaRPr lang="en-US" dirty="0"/>
          </a:p>
        </p:txBody>
      </p:sp>
    </p:spTree>
    <p:extLst>
      <p:ext uri="{BB962C8B-B14F-4D97-AF65-F5344CB8AC3E}">
        <p14:creationId xmlns:p14="http://schemas.microsoft.com/office/powerpoint/2010/main" val="41108571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hyperlink" Target="mailto:nsanger@ideainnovat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18" Type="http://schemas.openxmlformats.org/officeDocument/2006/relationships/slide" Target="slide32.xml"/><Relationship Id="rId26" Type="http://schemas.openxmlformats.org/officeDocument/2006/relationships/slide" Target="slide8.xml"/><Relationship Id="rId3" Type="http://schemas.openxmlformats.org/officeDocument/2006/relationships/slide" Target="slide37.xml"/><Relationship Id="rId21" Type="http://schemas.openxmlformats.org/officeDocument/2006/relationships/slide" Target="slide14.xml"/><Relationship Id="rId7" Type="http://schemas.openxmlformats.org/officeDocument/2006/relationships/slide" Target="slide41.xml"/><Relationship Id="rId12" Type="http://schemas.openxmlformats.org/officeDocument/2006/relationships/slide" Target="slide26.xml"/><Relationship Id="rId17" Type="http://schemas.openxmlformats.org/officeDocument/2006/relationships/slide" Target="slide31.xml"/><Relationship Id="rId25" Type="http://schemas.openxmlformats.org/officeDocument/2006/relationships/slide" Target="slide18.xml"/><Relationship Id="rId33" Type="http://schemas.openxmlformats.org/officeDocument/2006/relationships/slide" Target="slide3.xml"/><Relationship Id="rId2" Type="http://schemas.openxmlformats.org/officeDocument/2006/relationships/notesSlide" Target="../notesSlides/notesSlide2.xml"/><Relationship Id="rId16" Type="http://schemas.openxmlformats.org/officeDocument/2006/relationships/slide" Target="slide30.xml"/><Relationship Id="rId20" Type="http://schemas.openxmlformats.org/officeDocument/2006/relationships/slide" Target="slide13.xml"/><Relationship Id="rId29" Type="http://schemas.openxmlformats.org/officeDocument/2006/relationships/slide" Target="slide6.xml"/><Relationship Id="rId1" Type="http://schemas.openxmlformats.org/officeDocument/2006/relationships/slideLayout" Target="../slideLayouts/slideLayout13.xml"/><Relationship Id="rId6" Type="http://schemas.openxmlformats.org/officeDocument/2006/relationships/slide" Target="slide38.xml"/><Relationship Id="rId11" Type="http://schemas.openxmlformats.org/officeDocument/2006/relationships/slide" Target="slide25.xml"/><Relationship Id="rId24" Type="http://schemas.openxmlformats.org/officeDocument/2006/relationships/slide" Target="slide17.xml"/><Relationship Id="rId32" Type="http://schemas.openxmlformats.org/officeDocument/2006/relationships/slide" Target="slide5.xml"/><Relationship Id="rId5" Type="http://schemas.openxmlformats.org/officeDocument/2006/relationships/slide" Target="slide40.xml"/><Relationship Id="rId15" Type="http://schemas.openxmlformats.org/officeDocument/2006/relationships/slide" Target="slide29.xml"/><Relationship Id="rId23" Type="http://schemas.openxmlformats.org/officeDocument/2006/relationships/slide" Target="slide16.xml"/><Relationship Id="rId28" Type="http://schemas.openxmlformats.org/officeDocument/2006/relationships/slide" Target="slide10.xml"/><Relationship Id="rId10" Type="http://schemas.openxmlformats.org/officeDocument/2006/relationships/slide" Target="slide24.xml"/><Relationship Id="rId19" Type="http://schemas.openxmlformats.org/officeDocument/2006/relationships/slide" Target="slide33.xml"/><Relationship Id="rId31" Type="http://schemas.openxmlformats.org/officeDocument/2006/relationships/slide" Target="slide11.xml"/><Relationship Id="rId4" Type="http://schemas.openxmlformats.org/officeDocument/2006/relationships/slide" Target="slide39.xml"/><Relationship Id="rId9" Type="http://schemas.openxmlformats.org/officeDocument/2006/relationships/slide" Target="slide23.xml"/><Relationship Id="rId14" Type="http://schemas.openxmlformats.org/officeDocument/2006/relationships/slide" Target="slide28.xml"/><Relationship Id="rId22" Type="http://schemas.openxmlformats.org/officeDocument/2006/relationships/slide" Target="slide15.xml"/><Relationship Id="rId27" Type="http://schemas.openxmlformats.org/officeDocument/2006/relationships/slide" Target="slide9.xml"/><Relationship Id="rId30"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slide" Target="slide4.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slide" Target="slide5.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42.xml"/><Relationship Id="rId7" Type="http://schemas.openxmlformats.org/officeDocument/2006/relationships/slide" Target="slide46.xml"/><Relationship Id="rId2" Type="http://schemas.openxmlformats.org/officeDocument/2006/relationships/slide" Target="slide4.xml"/><Relationship Id="rId1" Type="http://schemas.openxmlformats.org/officeDocument/2006/relationships/slideLayout" Target="../slideLayouts/slideLayout13.xml"/><Relationship Id="rId6" Type="http://schemas.openxmlformats.org/officeDocument/2006/relationships/slide" Target="slide48.xml"/><Relationship Id="rId11" Type="http://schemas.openxmlformats.org/officeDocument/2006/relationships/slide" Target="slide49.xml"/><Relationship Id="rId5" Type="http://schemas.openxmlformats.org/officeDocument/2006/relationships/slide" Target="slide47.xml"/><Relationship Id="rId10" Type="http://schemas.openxmlformats.org/officeDocument/2006/relationships/slide" Target="slide43.xml"/><Relationship Id="rId4" Type="http://schemas.openxmlformats.org/officeDocument/2006/relationships/slide" Target="slide50.xml"/><Relationship Id="rId9" Type="http://schemas.openxmlformats.org/officeDocument/2006/relationships/slide" Target="slide44.xml"/></Relationships>
</file>

<file path=ppt/slides/_rels/slide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545677" y="3100250"/>
            <a:ext cx="10165866" cy="918659"/>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Global Innovation &amp; Transformation Toolkit</a:t>
            </a:r>
            <a:endParaRPr lang="nl-NL" dirty="0">
              <a:solidFill>
                <a:schemeClr val="bg1"/>
              </a:solidFill>
              <a:latin typeface="Arial" panose="020B0604020202020204" pitchFamily="34" charset="0"/>
              <a:cs typeface="Arial" panose="020B0604020202020204" pitchFamily="34" charset="0"/>
            </a:endParaRPr>
          </a:p>
        </p:txBody>
      </p:sp>
      <p:sp>
        <p:nvSpPr>
          <p:cNvPr id="4" name="Tijdelijke aanduiding voor tekst 3"/>
          <p:cNvSpPr>
            <a:spLocks noGrp="1"/>
          </p:cNvSpPr>
          <p:nvPr>
            <p:ph type="body" sz="quarter" idx="4294967295"/>
          </p:nvPr>
        </p:nvSpPr>
        <p:spPr>
          <a:xfrm>
            <a:off x="484719" y="4500963"/>
            <a:ext cx="2918883" cy="365124"/>
          </a:xfrm>
        </p:spPr>
        <p:txBody>
          <a:bodyPr>
            <a:normAutofit fontScale="85000" lnSpcReduction="20000"/>
          </a:bodyPr>
          <a:lstStyle/>
          <a:p>
            <a:pPr marL="0" indent="0">
              <a:buNone/>
            </a:pPr>
            <a:r>
              <a:rPr lang="en-US" dirty="0">
                <a:solidFill>
                  <a:schemeClr val="bg1"/>
                </a:solidFill>
                <a:latin typeface="Arial" panose="020B0604020202020204" pitchFamily="34" charset="0"/>
                <a:cs typeface="Arial" panose="020B0604020202020204" pitchFamily="34" charset="0"/>
              </a:rPr>
              <a:t>October 2020</a:t>
            </a:r>
            <a:endParaRPr lang="nl-NL"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282C0A1-6D9F-4527-AE9A-549DBB0FD30D}"/>
              </a:ext>
            </a:extLst>
          </p:cNvPr>
          <p:cNvSpPr txBox="1"/>
          <p:nvPr/>
        </p:nvSpPr>
        <p:spPr>
          <a:xfrm>
            <a:off x="9605617" y="-1208598"/>
            <a:ext cx="2122999"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DRAFT</a:t>
            </a:r>
          </a:p>
        </p:txBody>
      </p:sp>
      <p:cxnSp>
        <p:nvCxnSpPr>
          <p:cNvPr id="7" name="Straight Connector 6">
            <a:extLst>
              <a:ext uri="{FF2B5EF4-FFF2-40B4-BE49-F238E27FC236}">
                <a16:creationId xmlns:a16="http://schemas.microsoft.com/office/drawing/2014/main" id="{7B5CBD0B-C11F-4364-8AB7-F52FAABF289F}"/>
              </a:ext>
            </a:extLst>
          </p:cNvPr>
          <p:cNvCxnSpPr/>
          <p:nvPr/>
        </p:nvCxnSpPr>
        <p:spPr>
          <a:xfrm>
            <a:off x="10312842" y="-1144988"/>
            <a:ext cx="1614115"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A66969B-5963-44DA-90A8-814D0F3C7200}"/>
              </a:ext>
            </a:extLst>
          </p:cNvPr>
          <p:cNvCxnSpPr/>
          <p:nvPr/>
        </p:nvCxnSpPr>
        <p:spPr>
          <a:xfrm>
            <a:off x="10312842" y="-606595"/>
            <a:ext cx="1614115"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02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11115855"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Doblin Ten Types of Innovation </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705878"/>
            <a:ext cx="1083951"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159638"/>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24"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accent1">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21334" y="1615672"/>
            <a:ext cx="5430302"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Ten Types of Innovation will help identify different opportunities to develop innovation in various areas of your business – mix and match different types of innovation to create something truly unique</a:t>
            </a:r>
          </a:p>
        </p:txBody>
      </p:sp>
      <p:sp>
        <p:nvSpPr>
          <p:cNvPr id="21" name="Rectangle 20"/>
          <p:cNvSpPr/>
          <p:nvPr/>
        </p:nvSpPr>
        <p:spPr>
          <a:xfrm>
            <a:off x="-21334" y="3167580"/>
            <a:ext cx="5406387" cy="1569660"/>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Designed by Doblin, a U.S.-based innovation consultancy, the Ten Types of Innovation is a framework that gives 10 different ways that a company can innovate </a:t>
            </a:r>
            <a:endParaRPr lang="en-US" sz="1300" dirty="0">
              <a:solidFill>
                <a:srgbClr val="FF0000"/>
              </a:solidFill>
              <a:latin typeface="Arial" panose="020B0604020202020204" pitchFamily="34" charset="0"/>
              <a:cs typeface="Arial" panose="020B0604020202020204" pitchFamily="34" charset="0"/>
            </a:endParaRP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Often times innovation is based only on the development of new products or services; this is just one way of innovation, the framework offers multiple other types that can be leveraged to make a business’ innovation better and more successful</a:t>
            </a:r>
            <a:endParaRPr lang="en-US" sz="1300" b="1" dirty="0">
              <a:latin typeface="Arial" panose="020B0604020202020204" pitchFamily="34" charset="0"/>
              <a:cs typeface="Arial" panose="020B0604020202020204" pitchFamily="34" charset="0"/>
            </a:endParaRPr>
          </a:p>
        </p:txBody>
      </p:sp>
      <p:sp>
        <p:nvSpPr>
          <p:cNvPr id="29" name="Rectangle 28"/>
          <p:cNvSpPr/>
          <p:nvPr/>
        </p:nvSpPr>
        <p:spPr>
          <a:xfrm>
            <a:off x="5403295" y="1607302"/>
            <a:ext cx="6223359" cy="2092881"/>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When determining the scope of your innovative process, consider how many out of the ten types of innovation that you wish to incorporate –the more types you touch, the more difficult to copy your offerings.</a:t>
            </a:r>
          </a:p>
          <a:p>
            <a:r>
              <a:rPr lang="en-US" sz="1300" u="sng" dirty="0">
                <a:latin typeface="Arial" panose="020B0604020202020204" pitchFamily="34" charset="0"/>
                <a:cs typeface="Arial" panose="020B0604020202020204" pitchFamily="34" charset="0"/>
              </a:rPr>
              <a:t>The ten types of innovation are as follows:</a:t>
            </a:r>
          </a:p>
          <a:p>
            <a:pPr marL="207824" indent="-207824">
              <a:buFont typeface="Arial" panose="020B0604020202020204" pitchFamily="34" charset="0"/>
              <a:buChar char="•"/>
            </a:pPr>
            <a:endParaRPr lang="en-US" sz="1300" dirty="0">
              <a:solidFill>
                <a:srgbClr val="FF0000"/>
              </a:solidFill>
              <a:latin typeface="Arial" panose="020B0604020202020204" pitchFamily="34" charset="0"/>
              <a:cs typeface="Arial" panose="020B0604020202020204" pitchFamily="34" charset="0"/>
            </a:endParaRPr>
          </a:p>
          <a:p>
            <a:pPr marL="207824" indent="-207824">
              <a:buFont typeface="Arial" panose="020B0604020202020204" pitchFamily="34" charset="0"/>
              <a:buChar char="•"/>
            </a:pPr>
            <a:endParaRPr lang="en-US" sz="1300" dirty="0">
              <a:solidFill>
                <a:srgbClr val="FF0000"/>
              </a:solidFill>
              <a:latin typeface="Arial" panose="020B0604020202020204" pitchFamily="34" charset="0"/>
              <a:cs typeface="Arial" panose="020B0604020202020204" pitchFamily="34" charset="0"/>
            </a:endParaRPr>
          </a:p>
          <a:p>
            <a:pPr marL="207824" indent="-207824">
              <a:buFont typeface="Arial" panose="020B0604020202020204" pitchFamily="34" charset="0"/>
              <a:buChar char="•"/>
            </a:pPr>
            <a:endParaRPr lang="en-US" sz="1300" dirty="0">
              <a:solidFill>
                <a:srgbClr val="FF0000"/>
              </a:solidFill>
              <a:latin typeface="Arial" panose="020B0604020202020204" pitchFamily="34" charset="0"/>
              <a:cs typeface="Arial" panose="020B0604020202020204" pitchFamily="34" charset="0"/>
            </a:endParaRPr>
          </a:p>
          <a:p>
            <a:pPr marL="207824" indent="-207824">
              <a:buFont typeface="Arial" panose="020B0604020202020204" pitchFamily="34" charset="0"/>
              <a:buChar char="•"/>
            </a:pPr>
            <a:endParaRPr lang="en-US" sz="1300" dirty="0">
              <a:solidFill>
                <a:srgbClr val="FF0000"/>
              </a:solidFill>
              <a:latin typeface="Arial" panose="020B0604020202020204" pitchFamily="34" charset="0"/>
              <a:cs typeface="Arial" panose="020B0604020202020204" pitchFamily="34" charset="0"/>
            </a:endParaRPr>
          </a:p>
          <a:p>
            <a:pPr marL="207824" indent="-207824">
              <a:buFont typeface="Arial" panose="020B0604020202020204" pitchFamily="34" charset="0"/>
              <a:buChar char="•"/>
            </a:pPr>
            <a:endParaRPr lang="en-US" sz="1300" dirty="0">
              <a:solidFill>
                <a:srgbClr val="FF0000"/>
              </a:solidFill>
              <a:latin typeface="Arial" panose="020B0604020202020204" pitchFamily="34" charset="0"/>
              <a:cs typeface="Arial" panose="020B0604020202020204" pitchFamily="34" charset="0"/>
            </a:endParaRPr>
          </a:p>
          <a:p>
            <a:pPr marL="207824" indent="-207824">
              <a:buFont typeface="Arial" panose="020B0604020202020204" pitchFamily="34" charset="0"/>
              <a:buChar char="•"/>
            </a:pPr>
            <a:endParaRPr lang="en-US" sz="1300" dirty="0">
              <a:solidFill>
                <a:srgbClr val="FF0000"/>
              </a:solidFill>
              <a:latin typeface="Arial" panose="020B0604020202020204" pitchFamily="34" charset="0"/>
              <a:cs typeface="Arial" panose="020B0604020202020204" pitchFamily="34" charset="0"/>
            </a:endParaRPr>
          </a:p>
        </p:txBody>
      </p:sp>
      <p:sp>
        <p:nvSpPr>
          <p:cNvPr id="30" name="Rectangle 29"/>
          <p:cNvSpPr/>
          <p:nvPr/>
        </p:nvSpPr>
        <p:spPr>
          <a:xfrm>
            <a:off x="5385053" y="2524084"/>
            <a:ext cx="5954299" cy="1304407"/>
          </a:xfrm>
          <a:prstGeom prst="rect">
            <a:avLst/>
          </a:prstGeom>
        </p:spPr>
        <p:txBody>
          <a:bodyPr wrap="square" numCol="2">
            <a:noAutofit/>
          </a:bodyPr>
          <a:lstStyle/>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Profit Model</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Network</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Structure</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Process</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Product Performance</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Product System</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Service</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Channel</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Brand</a:t>
            </a:r>
          </a:p>
          <a:p>
            <a:pPr marL="207824" indent="-207824">
              <a:spcAft>
                <a:spcPts val="200"/>
              </a:spcAft>
              <a:buFont typeface="Arial" panose="020B0604020202020204" pitchFamily="34" charset="0"/>
              <a:buChar char="•"/>
            </a:pPr>
            <a:r>
              <a:rPr lang="en-US" sz="1300" dirty="0">
                <a:latin typeface="Arial" panose="020B0604020202020204" pitchFamily="34" charset="0"/>
                <a:cs typeface="Arial" panose="020B0604020202020204" pitchFamily="34" charset="0"/>
              </a:rPr>
              <a:t>Customer Engagement</a:t>
            </a: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657" y="3812525"/>
            <a:ext cx="3880332" cy="26674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22">
            <a:extLst>
              <a:ext uri="{FF2B5EF4-FFF2-40B4-BE49-F238E27FC236}">
                <a16:creationId xmlns:a16="http://schemas.microsoft.com/office/drawing/2014/main" id="{11D4F548-F34B-49E9-BCCD-069A277D7128}"/>
              </a:ext>
            </a:extLst>
          </p:cNvPr>
          <p:cNvGraphicFramePr>
            <a:graphicFrameLocks noGrp="1"/>
          </p:cNvGraphicFramePr>
          <p:nvPr>
            <p:extLst>
              <p:ext uri="{D42A27DB-BD31-4B8C-83A1-F6EECF244321}">
                <p14:modId xmlns:p14="http://schemas.microsoft.com/office/powerpoint/2010/main" val="3261876709"/>
              </p:ext>
            </p:extLst>
          </p:nvPr>
        </p:nvGraphicFramePr>
        <p:xfrm>
          <a:off x="7896257" y="11575"/>
          <a:ext cx="4280312" cy="359265"/>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59265">
                <a:tc>
                  <a:txBody>
                    <a:bodyPr/>
                    <a:lstStyle/>
                    <a:p>
                      <a:pPr algn="ctr"/>
                      <a:r>
                        <a:rPr lang="en-US" sz="1100" b="0" baseline="0" dirty="0">
                          <a:solidFill>
                            <a:schemeClr val="bg1"/>
                          </a:solidFill>
                          <a:latin typeface="Arial" panose="020B0604020202020204" pitchFamily="34" charset="0"/>
                          <a:cs typeface="Arial" panose="020B0604020202020204" pitchFamily="34" charset="0"/>
                          <a:hlinkClick r:id="rId4" action="ppaction://hlinksldjump"/>
                        </a:rPr>
                        <a:t>Discover</a:t>
                      </a:r>
                      <a:endParaRPr lang="en-US" sz="1100" b="0" baseline="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05259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9993111"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Innovation Ambition Matrix</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863343"/>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4317103"/>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5" y="1620591"/>
            <a:ext cx="5406387" cy="1582484"/>
          </a:xfrm>
          <a:prstGeom prst="rect">
            <a:avLst/>
          </a:prstGeom>
          <a:noFill/>
        </p:spPr>
        <p:txBody>
          <a:bodyPr wrap="square" rtlCol="0">
            <a:spAutoFit/>
          </a:bodyPr>
          <a:lstStyle/>
          <a:p>
            <a:pPr marL="138549" indent="-138549">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innovation ambition matrix can help you identify where your new service-offering is playing or where you wish to play</a:t>
            </a:r>
          </a:p>
          <a:p>
            <a:pPr marL="138549" indent="-138549">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Can also help to balance out your firm’s investment in innovation by determining what percentage of efforts to allocate to each of the three areas – the general “golden ratio” that firms such as Google employs is 70-20-10 (70% core, 20% adjacent and 10% transformational).</a:t>
            </a:r>
          </a:p>
        </p:txBody>
      </p:sp>
      <p:sp>
        <p:nvSpPr>
          <p:cNvPr id="17" name="Rectangle 16"/>
          <p:cNvSpPr/>
          <p:nvPr/>
        </p:nvSpPr>
        <p:spPr>
          <a:xfrm>
            <a:off x="-11265" y="4322905"/>
            <a:ext cx="5396317" cy="1485022"/>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Management tool and activity</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company’s current reality is represented by the bottom left corner; it then spans outward in the upper right direction to: </a:t>
            </a:r>
          </a:p>
          <a:p>
            <a:pPr marL="493573" lvl="1" indent="-28575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Core describes the existing</a:t>
            </a:r>
          </a:p>
          <a:p>
            <a:pPr marL="493573" lvl="1" indent="-28575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Adjacent describes what is new to us</a:t>
            </a:r>
          </a:p>
          <a:p>
            <a:pPr marL="493573" lvl="1" indent="-285750">
              <a:buFont typeface="Courier New" panose="02070309020205020404" pitchFamily="49" charset="0"/>
              <a:buChar char="o"/>
            </a:pPr>
            <a:r>
              <a:rPr lang="en-US" sz="1300" dirty="0">
                <a:latin typeface="Arial" panose="020B0604020202020204" pitchFamily="34" charset="0"/>
                <a:cs typeface="Arial" panose="020B0604020202020204" pitchFamily="34" charset="0"/>
              </a:rPr>
              <a:t>Transformational describes what is new to the market </a:t>
            </a:r>
            <a:endParaRPr lang="en-US" sz="1300" b="1" dirty="0">
              <a:latin typeface="Arial" panose="020B0604020202020204" pitchFamily="34" charset="0"/>
              <a:cs typeface="Arial" panose="020B0604020202020204" pitchFamily="34" charset="0"/>
            </a:endParaRPr>
          </a:p>
        </p:txBody>
      </p:sp>
      <p:sp>
        <p:nvSpPr>
          <p:cNvPr id="22" name="Rectangle 21"/>
          <p:cNvSpPr/>
          <p:nvPr/>
        </p:nvSpPr>
        <p:spPr>
          <a:xfrm>
            <a:off x="5414139" y="1612272"/>
            <a:ext cx="4345162" cy="3200876"/>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As an activity, the innovation ambition matrix shown below is drawn on a large piece of paper or projected onto a large surface (board, screen, etc.)</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Participants then write their innovation contribution or idea onto a sticky note and place it in the corresponding category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If activity is being conducted with participants from different service lines, different member firms or etc., find opportunities to collaborate and leverage each others’ strengths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Discuss whether you are playing where you would like to or if there are opportunities to expand or limit to one or multiple areas</a:t>
            </a:r>
          </a:p>
          <a:p>
            <a:endParaRPr lang="en-US" sz="1300"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9771187" y="1510327"/>
            <a:ext cx="2405382" cy="2428217"/>
          </a:xfrm>
          <a:prstGeom prst="rect">
            <a:avLst/>
          </a:prstGeom>
        </p:spPr>
      </p:pic>
      <p:graphicFrame>
        <p:nvGraphicFramePr>
          <p:cNvPr id="25" name="Table 24">
            <a:extLst>
              <a:ext uri="{FF2B5EF4-FFF2-40B4-BE49-F238E27FC236}">
                <a16:creationId xmlns:a16="http://schemas.microsoft.com/office/drawing/2014/main" id="{095AA46C-EED8-4FC4-8D3E-7B1DED49E292}"/>
              </a:ext>
            </a:extLst>
          </p:cNvPr>
          <p:cNvGraphicFramePr>
            <a:graphicFrameLocks noGrp="1"/>
          </p:cNvGraphicFramePr>
          <p:nvPr>
            <p:extLst>
              <p:ext uri="{D42A27DB-BD31-4B8C-83A1-F6EECF244321}">
                <p14:modId xmlns:p14="http://schemas.microsoft.com/office/powerpoint/2010/main" val="3242811247"/>
              </p:ext>
            </p:extLst>
          </p:nvPr>
        </p:nvGraphicFramePr>
        <p:xfrm>
          <a:off x="7896257" y="11575"/>
          <a:ext cx="4280312" cy="359265"/>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59265">
                <a:tc>
                  <a:txBody>
                    <a:bodyPr/>
                    <a:lstStyle/>
                    <a:p>
                      <a:pPr algn="ctr"/>
                      <a:r>
                        <a:rPr lang="en-US" sz="1100" b="0" baseline="0" dirty="0">
                          <a:solidFill>
                            <a:schemeClr val="bg1"/>
                          </a:solidFill>
                          <a:latin typeface="Arial" panose="020B0604020202020204" pitchFamily="34" charset="0"/>
                          <a:cs typeface="Arial" panose="020B0604020202020204" pitchFamily="34" charset="0"/>
                          <a:hlinkClick r:id="rId4" action="ppaction://hlinksldjump"/>
                        </a:rPr>
                        <a:t>Discover</a:t>
                      </a:r>
                      <a:endParaRPr lang="en-US" sz="1100" b="0" baseline="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356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9993111"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Innovation Question Matrix</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664463"/>
            <a:ext cx="1083951"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118223"/>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24"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5" y="1620591"/>
            <a:ext cx="5406387" cy="692497"/>
          </a:xfrm>
          <a:prstGeom prst="rect">
            <a:avLst/>
          </a:prstGeom>
          <a:noFill/>
        </p:spPr>
        <p:txBody>
          <a:bodyPr wrap="square" rtlCol="0">
            <a:spAutoFit/>
          </a:bodyPr>
          <a:lstStyle/>
          <a:p>
            <a:pPr marL="138549" indent="-138549">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Before innovation can occur, it is important to identify which environment and market that the group is aiming to innovate in so that the solutions are relevant </a:t>
            </a:r>
            <a:r>
              <a:rPr lang="en-US" sz="1300" dirty="0">
                <a:latin typeface="Arial" panose="020B0604020202020204" pitchFamily="34" charset="0"/>
                <a:cs typeface="Arial" panose="020B0604020202020204" pitchFamily="34" charset="0"/>
                <a:sym typeface="Wingdings" panose="05000000000000000000" pitchFamily="2" charset="2"/>
              </a:rPr>
              <a:t> i.e. first must develop a framework</a:t>
            </a:r>
            <a:endParaRPr lang="en-US" sz="1300" dirty="0">
              <a:latin typeface="Arial" panose="020B0604020202020204" pitchFamily="34" charset="0"/>
              <a:cs typeface="Arial" panose="020B0604020202020204" pitchFamily="34" charset="0"/>
            </a:endParaRPr>
          </a:p>
        </p:txBody>
      </p:sp>
      <p:sp>
        <p:nvSpPr>
          <p:cNvPr id="17" name="Rectangle 16"/>
          <p:cNvSpPr/>
          <p:nvPr/>
        </p:nvSpPr>
        <p:spPr>
          <a:xfrm>
            <a:off x="-11265" y="3124025"/>
            <a:ext cx="5396317" cy="1646605"/>
          </a:xfrm>
          <a:prstGeom prst="rect">
            <a:avLst/>
          </a:prstGeom>
        </p:spPr>
        <p:txBody>
          <a:bodyPr wrap="square">
            <a:spAutoFit/>
          </a:bodyPr>
          <a:lstStyle/>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An innovation matrix that asks users two questions:</a:t>
            </a:r>
          </a:p>
          <a:p>
            <a:pPr lvl="1">
              <a:spcAft>
                <a:spcPts val="300"/>
              </a:spcAft>
            </a:pPr>
            <a:r>
              <a:rPr lang="en-US" sz="1300" b="1" dirty="0">
                <a:latin typeface="Arial" panose="020B0604020202020204" pitchFamily="34" charset="0"/>
                <a:cs typeface="Arial" panose="020B0604020202020204" pitchFamily="34" charset="0"/>
              </a:rPr>
              <a:t>1. Whether the Problem is Well-Defined or Not</a:t>
            </a:r>
          </a:p>
          <a:p>
            <a:pPr lvl="1">
              <a:spcAft>
                <a:spcPts val="600"/>
              </a:spcAft>
            </a:pPr>
            <a:r>
              <a:rPr lang="en-US" sz="1300" b="1" dirty="0">
                <a:latin typeface="Arial" panose="020B0604020202020204" pitchFamily="34" charset="0"/>
                <a:cs typeface="Arial" panose="020B0604020202020204" pitchFamily="34" charset="0"/>
              </a:rPr>
              <a:t>2. Whether the Domain is Well-Defined or Not</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Depending on the answers to these two questions, everything following from the basic research to ideating to experimentation and so on will be different depending on the parameters that the team is working within </a:t>
            </a:r>
          </a:p>
        </p:txBody>
      </p:sp>
      <p:sp>
        <p:nvSpPr>
          <p:cNvPr id="22" name="Rectangle 21"/>
          <p:cNvSpPr/>
          <p:nvPr/>
        </p:nvSpPr>
        <p:spPr>
          <a:xfrm>
            <a:off x="9123680" y="1741005"/>
            <a:ext cx="3052889" cy="2369880"/>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Basic Research Keywords: </a:t>
            </a:r>
            <a:r>
              <a:rPr lang="en-US" sz="1300" dirty="0">
                <a:latin typeface="Arial" panose="020B0604020202020204" pitchFamily="34" charset="0"/>
                <a:cs typeface="Arial" panose="020B0604020202020204" pitchFamily="34" charset="0"/>
              </a:rPr>
              <a:t>Both undefined, therefore, on the cutting-edge of innovation or the creation of something that is completely untouched by the market</a:t>
            </a:r>
            <a:endParaRPr lang="en-US" sz="1300" b="1" dirty="0">
              <a:latin typeface="Arial" panose="020B0604020202020204" pitchFamily="34" charset="0"/>
              <a:cs typeface="Arial" panose="020B0604020202020204" pitchFamily="34" charset="0"/>
            </a:endParaRPr>
          </a:p>
          <a:p>
            <a:pPr marL="207824" indent="-207824">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Breakthrough Innovation: </a:t>
            </a:r>
            <a:r>
              <a:rPr lang="en-US" sz="1300" dirty="0">
                <a:latin typeface="Arial" panose="020B0604020202020204" pitchFamily="34" charset="0"/>
                <a:cs typeface="Arial" panose="020B0604020202020204" pitchFamily="34" charset="0"/>
              </a:rPr>
              <a:t>Problem is well-defined but difficult to find the domains to get to the solution – consider combining existing domains to bring about the solution</a:t>
            </a:r>
          </a:p>
        </p:txBody>
      </p:sp>
      <p:pic>
        <p:nvPicPr>
          <p:cNvPr id="7" name="Picture 6"/>
          <p:cNvPicPr>
            <a:picLocks noChangeAspect="1"/>
          </p:cNvPicPr>
          <p:nvPr/>
        </p:nvPicPr>
        <p:blipFill>
          <a:blip r:embed="rId3"/>
          <a:stretch>
            <a:fillRect/>
          </a:stretch>
        </p:blipFill>
        <p:spPr>
          <a:xfrm>
            <a:off x="5385053" y="1627586"/>
            <a:ext cx="3738627" cy="3535624"/>
          </a:xfrm>
          <a:prstGeom prst="rect">
            <a:avLst/>
          </a:prstGeom>
        </p:spPr>
      </p:pic>
      <p:sp>
        <p:nvSpPr>
          <p:cNvPr id="28" name="Rectangle 27"/>
          <p:cNvSpPr/>
          <p:nvPr/>
        </p:nvSpPr>
        <p:spPr>
          <a:xfrm>
            <a:off x="5396938" y="5141976"/>
            <a:ext cx="6561382" cy="1169551"/>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Sustaining Innovation: </a:t>
            </a:r>
            <a:r>
              <a:rPr lang="en-US" sz="1300" dirty="0">
                <a:latin typeface="Arial" panose="020B0604020202020204" pitchFamily="34" charset="0"/>
                <a:cs typeface="Arial" panose="020B0604020202020204" pitchFamily="34" charset="0"/>
              </a:rPr>
              <a:t>Both well defined but need to take advantage of both to continuously innovate </a:t>
            </a:r>
            <a:endParaRPr lang="en-US" sz="1300" b="1" dirty="0">
              <a:latin typeface="Arial" panose="020B0604020202020204" pitchFamily="34" charset="0"/>
              <a:cs typeface="Arial" panose="020B0604020202020204" pitchFamily="34" charset="0"/>
            </a:endParaRPr>
          </a:p>
          <a:p>
            <a:pPr marL="207824" indent="-207824">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Disruptive Innovation: </a:t>
            </a:r>
            <a:r>
              <a:rPr lang="en-US" sz="1300" dirty="0">
                <a:latin typeface="Arial" panose="020B0604020202020204" pitchFamily="34" charset="0"/>
                <a:cs typeface="Arial" panose="020B0604020202020204" pitchFamily="34" charset="0"/>
              </a:rPr>
              <a:t>Domain is well-defined (e.g. better technology, facilities, knowledge) but as problem is not well-defined, it creates a situation of: “solution </a:t>
            </a:r>
            <a:r>
              <a:rPr lang="en-US" sz="1300" dirty="0">
                <a:latin typeface="Arial" panose="020B0604020202020204" pitchFamily="34" charset="0"/>
                <a:cs typeface="Arial" panose="020B0604020202020204" pitchFamily="34" charset="0"/>
                <a:sym typeface="Wingdings" panose="05000000000000000000" pitchFamily="2" charset="2"/>
              </a:rPr>
              <a:t></a:t>
            </a:r>
            <a:r>
              <a:rPr lang="en-US" sz="1300" dirty="0">
                <a:latin typeface="Arial" panose="020B0604020202020204" pitchFamily="34" charset="0"/>
                <a:cs typeface="Arial" panose="020B0604020202020204" pitchFamily="34" charset="0"/>
              </a:rPr>
              <a:t> need identification”, rather than the customary “need identification </a:t>
            </a:r>
            <a:r>
              <a:rPr lang="en-US" sz="1300" dirty="0">
                <a:latin typeface="Arial" panose="020B0604020202020204" pitchFamily="34" charset="0"/>
                <a:cs typeface="Arial" panose="020B0604020202020204" pitchFamily="34" charset="0"/>
                <a:sym typeface="Wingdings" panose="05000000000000000000" pitchFamily="2" charset="2"/>
              </a:rPr>
              <a:t> solution” </a:t>
            </a:r>
            <a:endParaRPr lang="en-US" sz="1300" dirty="0">
              <a:latin typeface="Arial" panose="020B0604020202020204"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488053D6-43F8-4C1F-9784-C70B4E8435FA}"/>
              </a:ext>
            </a:extLst>
          </p:cNvPr>
          <p:cNvGraphicFramePr>
            <a:graphicFrameLocks noGrp="1"/>
          </p:cNvGraphicFramePr>
          <p:nvPr>
            <p:extLst>
              <p:ext uri="{D42A27DB-BD31-4B8C-83A1-F6EECF244321}">
                <p14:modId xmlns:p14="http://schemas.microsoft.com/office/powerpoint/2010/main" val="482431657"/>
              </p:ext>
            </p:extLst>
          </p:nvPr>
        </p:nvGraphicFramePr>
        <p:xfrm>
          <a:off x="7896257" y="11575"/>
          <a:ext cx="4280312" cy="359265"/>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59265">
                <a:tc>
                  <a:txBody>
                    <a:bodyPr/>
                    <a:lstStyle/>
                    <a:p>
                      <a:pPr algn="ctr"/>
                      <a:r>
                        <a:rPr lang="en-US" sz="1100" b="0" baseline="0" dirty="0">
                          <a:solidFill>
                            <a:schemeClr val="bg1"/>
                          </a:solidFill>
                          <a:latin typeface="Arial" panose="020B0604020202020204" pitchFamily="34" charset="0"/>
                          <a:cs typeface="Arial" panose="020B0604020202020204" pitchFamily="34" charset="0"/>
                          <a:hlinkClick r:id="rId4" action="ppaction://hlinksldjump"/>
                        </a:rPr>
                        <a:t>Discover</a:t>
                      </a:r>
                      <a:endParaRPr lang="en-US" sz="1100" b="0" baseline="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22658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SPICE</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995243"/>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449003"/>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0260" y="1617839"/>
            <a:ext cx="5407198" cy="892552"/>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Beyond surveys, interviews and questionnaires, observation-based Design Research delivers better depth and breadth of understanding which in turn, often uncovers unmet needs, gaps and new opportunities.</a:t>
            </a:r>
          </a:p>
        </p:txBody>
      </p:sp>
      <p:sp>
        <p:nvSpPr>
          <p:cNvPr id="17" name="Rectangle 16"/>
          <p:cNvSpPr/>
          <p:nvPr/>
        </p:nvSpPr>
        <p:spPr>
          <a:xfrm>
            <a:off x="1816" y="3475928"/>
            <a:ext cx="5276435" cy="69249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Like cultural anthropologists, Design Researchers observe stakeholders within their “natural” environment, to gain a deeper appreciation of their motivational behaviors, decisions and actions</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385052" y="1600612"/>
            <a:ext cx="6806947" cy="4647426"/>
          </a:xfrm>
          <a:prstGeom prst="rect">
            <a:avLst/>
          </a:prstGeom>
        </p:spPr>
        <p:txBody>
          <a:bodyPr wrap="square">
            <a:spAutoFit/>
          </a:bodyPr>
          <a:lstStyle/>
          <a:p>
            <a:r>
              <a:rPr lang="en-US" sz="1300" dirty="0">
                <a:latin typeface="Arial" panose="020B0604020202020204" pitchFamily="34" charset="0"/>
                <a:ea typeface="Calibri" panose="020F0502020204030204" pitchFamily="34" charset="0"/>
                <a:cs typeface="Arial" panose="020B0604020202020204" pitchFamily="34" charset="0"/>
              </a:rPr>
              <a:t>Designers use different frameworks to organize their thinking; </a:t>
            </a:r>
          </a:p>
          <a:p>
            <a:pPr marL="228600" indent="-228600">
              <a:buFont typeface="Arial" panose="020B0604020202020204" pitchFamily="34" charset="0"/>
              <a:buChar char="•"/>
              <a:tabLst>
                <a:tab pos="554197" algn="l"/>
              </a:tabLst>
            </a:pPr>
            <a:r>
              <a:rPr lang="en-US" sz="1300" b="1" dirty="0">
                <a:latin typeface="Arial" panose="020B0604020202020204" pitchFamily="34" charset="0"/>
                <a:ea typeface="Calibri" panose="020F0502020204030204" pitchFamily="34" charset="0"/>
                <a:cs typeface="Arial" panose="020B0604020202020204" pitchFamily="34" charset="0"/>
              </a:rPr>
              <a:t>Social: </a:t>
            </a:r>
          </a:p>
          <a:p>
            <a:pPr lvl="1" indent="-228600">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Who’s in their circle? </a:t>
            </a:r>
          </a:p>
          <a:p>
            <a:pPr lvl="1" indent="-228600">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What does your stakeholder need from them?</a:t>
            </a:r>
          </a:p>
          <a:p>
            <a:pPr marL="228600" indent="-228600">
              <a:buFont typeface="Arial" panose="020B0604020202020204" pitchFamily="34" charset="0"/>
              <a:buChar char="•"/>
              <a:tabLst>
                <a:tab pos="554197" algn="l"/>
              </a:tabLst>
            </a:pPr>
            <a:r>
              <a:rPr lang="en-US" sz="1300" b="1" dirty="0">
                <a:latin typeface="Arial" panose="020B0604020202020204" pitchFamily="34" charset="0"/>
                <a:ea typeface="Calibri" panose="020F0502020204030204" pitchFamily="34" charset="0"/>
                <a:cs typeface="Arial" panose="020B0604020202020204" pitchFamily="34" charset="0"/>
              </a:rPr>
              <a:t>Physical: </a:t>
            </a:r>
          </a:p>
          <a:p>
            <a:pPr lvl="1" indent="-228600">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What’s their physical environment? </a:t>
            </a:r>
          </a:p>
          <a:p>
            <a:pPr lvl="1" indent="-228600">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What do they interact with? Where?</a:t>
            </a:r>
          </a:p>
          <a:p>
            <a:pPr marL="228600" indent="-228600">
              <a:buFont typeface="Arial" panose="020B0604020202020204" pitchFamily="34" charset="0"/>
              <a:buChar char="•"/>
              <a:tabLst>
                <a:tab pos="554197" algn="l"/>
              </a:tabLst>
            </a:pPr>
            <a:r>
              <a:rPr lang="en-US" sz="1300" b="1" dirty="0">
                <a:latin typeface="Arial" panose="020B0604020202020204" pitchFamily="34" charset="0"/>
                <a:ea typeface="Calibri" panose="020F0502020204030204" pitchFamily="34" charset="0"/>
                <a:cs typeface="Arial" panose="020B0604020202020204" pitchFamily="34" charset="0"/>
              </a:rPr>
              <a:t>Identity: </a:t>
            </a:r>
          </a:p>
          <a:p>
            <a:pPr lvl="1" indent="-228600">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How do they define themselves? </a:t>
            </a:r>
          </a:p>
          <a:p>
            <a:pPr lvl="1" indent="-228600">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Who do they “hang out” with?</a:t>
            </a:r>
          </a:p>
          <a:p>
            <a:pPr marL="228600" indent="-228600">
              <a:buFont typeface="Arial" panose="020B0604020202020204" pitchFamily="34" charset="0"/>
              <a:buChar char="•"/>
              <a:tabLst>
                <a:tab pos="554197" algn="l"/>
              </a:tabLst>
            </a:pPr>
            <a:r>
              <a:rPr lang="en-US" sz="1300" b="1" dirty="0">
                <a:latin typeface="Arial" panose="020B0604020202020204" pitchFamily="34" charset="0"/>
                <a:ea typeface="Calibri" panose="020F0502020204030204" pitchFamily="34" charset="0"/>
                <a:cs typeface="Arial" panose="020B0604020202020204" pitchFamily="34" charset="0"/>
              </a:rPr>
              <a:t>Communication: </a:t>
            </a:r>
          </a:p>
          <a:p>
            <a:pPr marL="517525" lvl="1" indent="-288925">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What kind of information/knowledge do they need? </a:t>
            </a:r>
          </a:p>
          <a:p>
            <a:pPr marL="517525" lvl="1" indent="-288925">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And what’s their communication style?</a:t>
            </a:r>
          </a:p>
          <a:p>
            <a:pPr marL="228600" indent="-228600">
              <a:buFont typeface="Arial" panose="020B0604020202020204" pitchFamily="34" charset="0"/>
              <a:buChar char="•"/>
              <a:tabLst>
                <a:tab pos="554197" algn="l"/>
              </a:tabLst>
            </a:pPr>
            <a:r>
              <a:rPr lang="en-US" sz="1300" b="1" dirty="0">
                <a:latin typeface="Arial" panose="020B0604020202020204" pitchFamily="34" charset="0"/>
                <a:ea typeface="Calibri" panose="020F0502020204030204" pitchFamily="34" charset="0"/>
                <a:cs typeface="Arial" panose="020B0604020202020204" pitchFamily="34" charset="0"/>
              </a:rPr>
              <a:t>Emotional: </a:t>
            </a:r>
          </a:p>
          <a:p>
            <a:pPr lvl="1" indent="-228600">
              <a:spcAft>
                <a:spcPts val="600"/>
              </a:spcAft>
              <a:buFont typeface="Courier New" panose="02070309020205020404" pitchFamily="49" charset="0"/>
              <a:buChar char="o"/>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what’s their current state – psychologically?</a:t>
            </a:r>
          </a:p>
          <a:p>
            <a:r>
              <a:rPr lang="en-US" sz="1300" u="sng" dirty="0">
                <a:latin typeface="Arial" panose="020B0604020202020204" pitchFamily="34" charset="0"/>
                <a:ea typeface="Calibri" panose="020F0502020204030204" pitchFamily="34" charset="0"/>
                <a:cs typeface="Arial" panose="020B0604020202020204" pitchFamily="34" charset="0"/>
              </a:rPr>
              <a:t>Other frameworks: </a:t>
            </a:r>
          </a:p>
          <a:p>
            <a:pPr marL="228600" indent="-228600">
              <a:buFont typeface="Arial" panose="020B0604020202020204" pitchFamily="34" charset="0"/>
              <a:buChar char="•"/>
              <a:tabLst>
                <a:tab pos="554197" algn="l"/>
              </a:tabLst>
            </a:pPr>
            <a:r>
              <a:rPr lang="en-US" sz="1300" b="1" dirty="0">
                <a:latin typeface="Arial" panose="020B0604020202020204" pitchFamily="34" charset="0"/>
                <a:ea typeface="Calibri" panose="020F0502020204030204" pitchFamily="34" charset="0"/>
                <a:cs typeface="Arial" panose="020B0604020202020204" pitchFamily="34" charset="0"/>
              </a:rPr>
              <a:t>AEIOU</a:t>
            </a:r>
            <a:r>
              <a:rPr lang="en-US" sz="1300" dirty="0">
                <a:latin typeface="Arial" panose="020B0604020202020204" pitchFamily="34" charset="0"/>
                <a:ea typeface="Calibri" panose="020F0502020204030204" pitchFamily="34" charset="0"/>
                <a:cs typeface="Arial" panose="020B0604020202020204" pitchFamily="34" charset="0"/>
              </a:rPr>
              <a:t>: Activities, Environments, interactions, Objects, Users</a:t>
            </a:r>
          </a:p>
          <a:p>
            <a:pPr marL="228600" indent="-228600">
              <a:spcAft>
                <a:spcPts val="600"/>
              </a:spcAft>
              <a:buFont typeface="Arial" panose="020B0604020202020204" pitchFamily="34" charset="0"/>
              <a:buChar char="•"/>
              <a:tabLst>
                <a:tab pos="554197" algn="l"/>
              </a:tabLst>
            </a:pPr>
            <a:r>
              <a:rPr lang="en-US" sz="1300" b="1" dirty="0">
                <a:latin typeface="Arial" panose="020B0604020202020204" pitchFamily="34" charset="0"/>
                <a:ea typeface="Calibri" panose="020F0502020204030204" pitchFamily="34" charset="0"/>
                <a:cs typeface="Arial" panose="020B0604020202020204" pitchFamily="34" charset="0"/>
              </a:rPr>
              <a:t>POEMS</a:t>
            </a:r>
            <a:r>
              <a:rPr lang="en-US" sz="1300" dirty="0">
                <a:latin typeface="Arial" panose="020B0604020202020204" pitchFamily="34" charset="0"/>
                <a:ea typeface="Calibri" panose="020F0502020204030204" pitchFamily="34" charset="0"/>
                <a:cs typeface="Arial" panose="020B0604020202020204" pitchFamily="34" charset="0"/>
              </a:rPr>
              <a:t>: People, Objects Environments, Messages, Services</a:t>
            </a:r>
          </a:p>
          <a:p>
            <a:r>
              <a:rPr lang="en-US" sz="1300" u="sng" dirty="0">
                <a:latin typeface="Arial" panose="020B0604020202020204" pitchFamily="34" charset="0"/>
                <a:ea typeface="Calibri" panose="020F0502020204030204" pitchFamily="34" charset="0"/>
                <a:cs typeface="Arial" panose="020B0604020202020204" pitchFamily="34" charset="0"/>
              </a:rPr>
              <a:t>Supporting Activities:</a:t>
            </a:r>
          </a:p>
          <a:p>
            <a:pPr marL="228600" indent="-228600">
              <a:buFont typeface="Arial" panose="020B0604020202020204" pitchFamily="34" charset="0"/>
              <a:buChar char="•"/>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‘Day in the life of’ exercise to carry out the SPICE framework in</a:t>
            </a:r>
          </a:p>
          <a:p>
            <a:pPr marL="228600" indent="-228600">
              <a:buFont typeface="Arial" panose="020B0604020202020204" pitchFamily="34" charset="0"/>
              <a:buChar char="•"/>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Contextual Enquiry: semi-structured enquiry on a specific task</a:t>
            </a:r>
          </a:p>
          <a:p>
            <a:pPr marL="228600" indent="-228600">
              <a:buFont typeface="Arial" panose="020B0604020202020204" pitchFamily="34" charset="0"/>
              <a:buChar char="•"/>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Interview Process: interview the individuals for specific areas</a:t>
            </a:r>
          </a:p>
        </p:txBody>
      </p:sp>
      <p:graphicFrame>
        <p:nvGraphicFramePr>
          <p:cNvPr id="23" name="Table 22">
            <a:extLst>
              <a:ext uri="{FF2B5EF4-FFF2-40B4-BE49-F238E27FC236}">
                <a16:creationId xmlns:a16="http://schemas.microsoft.com/office/drawing/2014/main" id="{980DFAA0-8845-4693-BAF8-7B20269E3FA7}"/>
              </a:ext>
            </a:extLst>
          </p:cNvPr>
          <p:cNvGraphicFramePr>
            <a:graphicFrameLocks noGrp="1"/>
          </p:cNvGraphicFramePr>
          <p:nvPr>
            <p:extLst>
              <p:ext uri="{D42A27DB-BD31-4B8C-83A1-F6EECF244321}">
                <p14:modId xmlns:p14="http://schemas.microsoft.com/office/powerpoint/2010/main" val="3281127595"/>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30479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7440" y="3926099"/>
            <a:ext cx="2281982" cy="2151024"/>
          </a:xfrm>
          <a:prstGeom prst="rect">
            <a:avLst/>
          </a:prstGeom>
          <a:noFill/>
        </p:spPr>
      </p:pic>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Ecosystem Maps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2199" y="3486945"/>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19900" y="3940705"/>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0" y="1657534"/>
            <a:ext cx="5385053" cy="1472198"/>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Creates a clear, comprehensive picture of the system including the network of intersections, interactions and patterns</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Ecosystem Maps help identify potential gaps, defines opportunities for improvement, highlights where value is being exchanged and where value is not being delivered </a:t>
            </a:r>
          </a:p>
          <a:p>
            <a:pPr marL="138549" indent="-138549">
              <a:spcAft>
                <a:spcPts val="727"/>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
        <p:nvSpPr>
          <p:cNvPr id="17" name="Rectangle 16"/>
          <p:cNvSpPr/>
          <p:nvPr/>
        </p:nvSpPr>
        <p:spPr>
          <a:xfrm>
            <a:off x="-8325" y="3947794"/>
            <a:ext cx="5276435" cy="1292662"/>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360⁰ visualization tool is used to highlight the connections between stakeholders within a complex environment</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Ecosystem mapping can include: people, processes, technologies and business expectations within a product/service delivery system</a:t>
            </a:r>
          </a:p>
          <a:p>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407032" y="1623762"/>
            <a:ext cx="6784967" cy="3593291"/>
          </a:xfrm>
          <a:prstGeom prst="rect">
            <a:avLst/>
          </a:prstGeom>
        </p:spPr>
        <p:txBody>
          <a:bodyPr wrap="square">
            <a:spAutoFit/>
          </a:bodyPr>
          <a:lstStyle/>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Discuss, identify and capture on a whiteboard, the system in focus</a:t>
            </a:r>
          </a:p>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Imagine ALL the stakeholders in the system (direct and indirect)</a:t>
            </a:r>
          </a:p>
          <a:p>
            <a:pPr marL="277098" indent="-277098">
              <a:spcAft>
                <a:spcPts val="300"/>
              </a:spcAft>
              <a:buFont typeface="+mj-lt"/>
              <a:buAutoNum type="arabicPeriod"/>
            </a:pPr>
            <a:r>
              <a:rPr lang="en-US" sz="1300" dirty="0">
                <a:latin typeface="Arial" panose="020B0604020202020204" pitchFamily="34" charset="0"/>
                <a:cs typeface="Arial" panose="020B0604020202020204" pitchFamily="34" charset="0"/>
              </a:rPr>
              <a:t>Working with the team and subject matter experts, sketch the system as a whole, then accentuate the following key metrics:</a:t>
            </a:r>
          </a:p>
          <a:p>
            <a:pPr marL="517525" lvl="1" indent="-228600">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Value transferred and intersection points between groups</a:t>
            </a:r>
          </a:p>
          <a:p>
            <a:pPr marL="517525" lvl="1" indent="-228600">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Importance of each of the players in the system</a:t>
            </a:r>
          </a:p>
          <a:p>
            <a:pPr marL="517525" lvl="1" indent="-228600">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Individual motivations, interests</a:t>
            </a:r>
          </a:p>
          <a:p>
            <a:pPr marL="277098" indent="-277098">
              <a:buFont typeface="+mj-lt"/>
              <a:buAutoNum type="arabicPeriod"/>
            </a:pPr>
            <a:r>
              <a:rPr lang="en-US" sz="1300" dirty="0">
                <a:latin typeface="Arial" panose="020B0604020202020204" pitchFamily="34" charset="0"/>
                <a:cs typeface="Arial" panose="020B0604020202020204" pitchFamily="34" charset="0"/>
              </a:rPr>
              <a:t>Differentiate each metric using different colors, pictures, line styles</a:t>
            </a:r>
          </a:p>
          <a:p>
            <a:pPr marL="277098" indent="-277098">
              <a:buFont typeface="+mj-lt"/>
              <a:buAutoNum type="arabicPeriod"/>
            </a:pPr>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pPr>
              <a:spcAft>
                <a:spcPts val="300"/>
              </a:spcAft>
            </a:pPr>
            <a:r>
              <a:rPr lang="en-US" sz="1300" dirty="0">
                <a:latin typeface="Arial" panose="020B0604020202020204" pitchFamily="34" charset="0"/>
                <a:cs typeface="Arial" panose="020B0604020202020204" pitchFamily="34" charset="0"/>
              </a:rPr>
              <a:t>NOTE: Stakeholder ecosystem maps should:</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Reflect both internal and external stakeholders</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Establish their relative importance to the project/problem</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Detail their relationship with one another </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Example of CEO Ecosystem:</a:t>
            </a:r>
          </a:p>
        </p:txBody>
      </p:sp>
      <p:graphicFrame>
        <p:nvGraphicFramePr>
          <p:cNvPr id="26" name="Table 25">
            <a:extLst>
              <a:ext uri="{FF2B5EF4-FFF2-40B4-BE49-F238E27FC236}">
                <a16:creationId xmlns:a16="http://schemas.microsoft.com/office/drawing/2014/main" id="{3776C876-5428-4EFA-B7B6-0B9D8FBB7F93}"/>
              </a:ext>
            </a:extLst>
          </p:cNvPr>
          <p:cNvGraphicFramePr>
            <a:graphicFrameLocks noGrp="1"/>
          </p:cNvGraphicFramePr>
          <p:nvPr>
            <p:extLst>
              <p:ext uri="{D42A27DB-BD31-4B8C-83A1-F6EECF244321}">
                <p14:modId xmlns:p14="http://schemas.microsoft.com/office/powerpoint/2010/main" val="4088161714"/>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85781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Extreme Users </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12340" y="2902641"/>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9759" y="3367976"/>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 y="1608585"/>
            <a:ext cx="5385053" cy="982320"/>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Extreme users’ needs are the needs of the larger population but more amplified and therefore, more noticeable and meaningful</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It ensures that minorities are also considered and represented in your innovative process</a:t>
            </a:r>
          </a:p>
        </p:txBody>
      </p:sp>
      <p:sp>
        <p:nvSpPr>
          <p:cNvPr id="17" name="Rectangle 16"/>
          <p:cNvSpPr/>
          <p:nvPr/>
        </p:nvSpPr>
        <p:spPr>
          <a:xfrm>
            <a:off x="-9759" y="3375564"/>
            <a:ext cx="5276435" cy="1446550"/>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Extreme users are the individuals that are on the extreme ends of a spectrum; if an idea is able to suit someone considered “extreme”, it will most likely suit all other users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Consider the perspectives of extreme users which can spark creativity and innovative thinking </a:t>
            </a:r>
          </a:p>
          <a:p>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419039" y="1600612"/>
            <a:ext cx="6757530" cy="2762295"/>
          </a:xfrm>
          <a:prstGeom prst="rect">
            <a:avLst/>
          </a:prstGeom>
        </p:spPr>
        <p:txBody>
          <a:bodyPr wrap="square">
            <a:spAutoFit/>
          </a:bodyPr>
          <a:lstStyle/>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To start, you will need to determine who is an extreme user based on the context of your environment space, your problem, the business model, etc. or more practical elements such as the time frame or budget available to work with  </a:t>
            </a:r>
          </a:p>
          <a:p>
            <a:pPr lvl="1" indent="-228600">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Extreme users may include any group of special individuals depending on various factors such as age groups, geographical locations, attitude towards your offerings, attitude towards the adoption of technology, etc.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Engage with the extreme users through observation of their patterns during interaction points with your offering</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Interview/directly ask about their needs and how they would work with your proposed innovative solution should you have one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While extreme users are a way to generate inspiring ideas, ensure that the general population in your customer segment are kept in mind</a:t>
            </a:r>
          </a:p>
        </p:txBody>
      </p:sp>
      <p:pic>
        <p:nvPicPr>
          <p:cNvPr id="22" name="Picture 2" descr="http://thesocialmarketplace.org/wp-content/themes/socialMarketplace/images/stories/extremeUs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823" y="4362907"/>
            <a:ext cx="2637336" cy="17230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22">
            <a:extLst>
              <a:ext uri="{FF2B5EF4-FFF2-40B4-BE49-F238E27FC236}">
                <a16:creationId xmlns:a16="http://schemas.microsoft.com/office/drawing/2014/main" id="{6334BCD3-271A-4FBB-9ADF-79E08D8AFD86}"/>
              </a:ext>
            </a:extLst>
          </p:cNvPr>
          <p:cNvGraphicFramePr>
            <a:graphicFrameLocks noGrp="1"/>
          </p:cNvGraphicFramePr>
          <p:nvPr>
            <p:extLst>
              <p:ext uri="{D42A27DB-BD31-4B8C-83A1-F6EECF244321}">
                <p14:modId xmlns:p14="http://schemas.microsoft.com/office/powerpoint/2010/main" val="1933156382"/>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0248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Journey Maps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481381"/>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935141"/>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9759" y="1635576"/>
            <a:ext cx="5394812" cy="1762021"/>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From the stakeholder’s perspective, it illustrates a variety of factors (good and bad) that impacts them </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This is a fundamental tool in building an aggregate of knowledge and effective way to spot opportunities/weaknesses </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Visualizing the journey allows comparisons between multiple stakeholders</a:t>
            </a:r>
          </a:p>
          <a:p>
            <a:pPr marL="138549" indent="-138549">
              <a:spcAft>
                <a:spcPts val="727"/>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
        <p:nvSpPr>
          <p:cNvPr id="17" name="Rectangle 16"/>
          <p:cNvSpPr/>
          <p:nvPr/>
        </p:nvSpPr>
        <p:spPr>
          <a:xfrm>
            <a:off x="-21334" y="3944727"/>
            <a:ext cx="5276435" cy="1169551"/>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visualization of the direct/indirect interactions that comprise a stakeholder’s end-to-end experience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good Journey Map provides a comprehensive view of indicative touch points as well as captures the personal (emotional) journey at key stages along the way</a:t>
            </a:r>
            <a:endParaRPr lang="en-US" sz="1300" b="1" dirty="0">
              <a:latin typeface="Arial" panose="020B0604020202020204" pitchFamily="34" charset="0"/>
              <a:cs typeface="Arial" panose="020B0604020202020204" pitchFamily="34" charset="0"/>
            </a:endParaRPr>
          </a:p>
        </p:txBody>
      </p:sp>
      <p:sp>
        <p:nvSpPr>
          <p:cNvPr id="22" name="Rectangle 21"/>
          <p:cNvSpPr/>
          <p:nvPr/>
        </p:nvSpPr>
        <p:spPr>
          <a:xfrm>
            <a:off x="5408157" y="1618030"/>
            <a:ext cx="6768412" cy="2877711"/>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stakeholder research (or a ‘Persona’ if applicable) is the baseline from which to build a Journey Map</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goal is to create a clear picture of the stakeholder’s end-to-end experience, so try to record as many touch points as possible (e.g. in person encounters, physical environments, virtual, online, etc.)</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Highlight the major phases in the overall experience, then progressively layer additional information gathered in each phase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To make the map more realistic and engaging, include photographs, quotes or commentary into your Map.</a:t>
            </a:r>
          </a:p>
          <a:p>
            <a:pPr>
              <a:spcAft>
                <a:spcPts val="600"/>
              </a:spcAft>
            </a:pPr>
            <a:r>
              <a:rPr lang="en-US" sz="1300" dirty="0">
                <a:latin typeface="Arial" panose="020B0604020202020204" pitchFamily="34" charset="0"/>
                <a:cs typeface="Arial" panose="020B0604020202020204" pitchFamily="34" charset="0"/>
              </a:rPr>
              <a:t>NOTE: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Journey Maps are useful as a diagnostic tool and can also be used to investigate and chart: process, systems or stakeholder expectations</a:t>
            </a:r>
          </a:p>
        </p:txBody>
      </p:sp>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533" y="4479481"/>
            <a:ext cx="5384764" cy="16080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a:extLst>
              <a:ext uri="{FF2B5EF4-FFF2-40B4-BE49-F238E27FC236}">
                <a16:creationId xmlns:a16="http://schemas.microsoft.com/office/drawing/2014/main" id="{8A38500C-D204-46E6-8D2C-52A03418F174}"/>
              </a:ext>
            </a:extLst>
          </p:cNvPr>
          <p:cNvGraphicFramePr>
            <a:graphicFrameLocks noGrp="1"/>
          </p:cNvGraphicFramePr>
          <p:nvPr>
            <p:extLst>
              <p:ext uri="{D42A27DB-BD31-4B8C-83A1-F6EECF244321}">
                <p14:modId xmlns:p14="http://schemas.microsoft.com/office/powerpoint/2010/main" val="3342273220"/>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4291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16026"/>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Synthesis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55406"/>
            <a:ext cx="1083951"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009166"/>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24"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567" y="1617443"/>
            <a:ext cx="5387619"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Synthesis process helps you take a holistic look at all the content, identify useful relationships, explore a range of ideas and make meaningful connections </a:t>
            </a:r>
          </a:p>
        </p:txBody>
      </p:sp>
      <p:sp>
        <p:nvSpPr>
          <p:cNvPr id="17" name="Rectangle 16"/>
          <p:cNvSpPr/>
          <p:nvPr/>
        </p:nvSpPr>
        <p:spPr>
          <a:xfrm>
            <a:off x="-21334" y="3008710"/>
            <a:ext cx="5418272" cy="892552"/>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Synthesis is the art of making sense out of too much information. It is a process of pattern-finding that helps you filter and frame, categorize and theme useful/interesting ideas to uncover key insights </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408155" y="1606861"/>
            <a:ext cx="6768413" cy="4108817"/>
          </a:xfrm>
          <a:prstGeom prst="rect">
            <a:avLst/>
          </a:prstGeom>
        </p:spPr>
        <p:txBody>
          <a:bodyPr wrap="square">
            <a:spAutoFit/>
          </a:bodyPr>
          <a:lstStyle/>
          <a:p>
            <a:pPr marL="277098" indent="-277098">
              <a:spcAft>
                <a:spcPts val="300"/>
              </a:spcAft>
              <a:buFont typeface="+mj-lt"/>
              <a:buAutoNum type="arabicPeriod"/>
            </a:pPr>
            <a:r>
              <a:rPr lang="en-US" sz="1300" dirty="0">
                <a:latin typeface="Arial" panose="020B0604020202020204" pitchFamily="34" charset="0"/>
                <a:cs typeface="Arial" panose="020B0604020202020204" pitchFamily="34" charset="0"/>
              </a:rPr>
              <a:t>Tell stories – meaningful connections</a:t>
            </a:r>
          </a:p>
          <a:p>
            <a:pPr marL="554197" lvl="1" indent="-271326">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Listen and avoid listing facts</a:t>
            </a:r>
          </a:p>
          <a:p>
            <a:pPr marL="277098" indent="-277098">
              <a:spcAft>
                <a:spcPts val="300"/>
              </a:spcAft>
              <a:buFont typeface="+mj-lt"/>
              <a:buAutoNum type="arabicPeriod"/>
            </a:pPr>
            <a:r>
              <a:rPr lang="en-US" sz="1300" dirty="0">
                <a:latin typeface="Arial" panose="020B0604020202020204" pitchFamily="34" charset="0"/>
                <a:cs typeface="Arial" panose="020B0604020202020204" pitchFamily="34" charset="0"/>
              </a:rPr>
              <a:t>Look for patterns</a:t>
            </a:r>
          </a:p>
          <a:p>
            <a:pPr marL="554197" lvl="1" indent="-271326">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Sort findings into different themes, try to uncover relationships between ideas</a:t>
            </a:r>
          </a:p>
          <a:p>
            <a:pPr marL="554197" lvl="1" indent="-271326">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Group and re-group: keep challenging your thinking to achieve the best results</a:t>
            </a:r>
          </a:p>
          <a:p>
            <a:pPr marL="554197" lvl="1" indent="-271326">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Get people outside your team to review your groups/themes, – fresh eyes will see alternatives and new options</a:t>
            </a:r>
          </a:p>
          <a:p>
            <a:pPr marL="277098" indent="-277098">
              <a:spcAft>
                <a:spcPts val="300"/>
              </a:spcAft>
              <a:buFont typeface="+mj-lt"/>
              <a:buAutoNum type="arabicPeriod"/>
            </a:pPr>
            <a:r>
              <a:rPr lang="en-US" sz="1300" dirty="0">
                <a:latin typeface="Arial" panose="020B0604020202020204" pitchFamily="34" charset="0"/>
                <a:cs typeface="Arial" panose="020B0604020202020204" pitchFamily="34" charset="0"/>
              </a:rPr>
              <a:t>Extract key insights</a:t>
            </a:r>
          </a:p>
          <a:p>
            <a:pPr marL="554197" lvl="1" indent="-271326">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Review all your findings/patterns – potential insights are thing that catches your attention, makes you think “What if?”</a:t>
            </a:r>
          </a:p>
          <a:p>
            <a:pPr marL="554197" lvl="1" indent="-271326">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Select and capture only your most significant insights</a:t>
            </a:r>
          </a:p>
          <a:p>
            <a:pPr marL="554197" lvl="1" indent="-271326">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Don’t worry about losing some detail at this stage</a:t>
            </a:r>
          </a:p>
          <a:p>
            <a:pPr marL="554197" lvl="1" indent="-271326">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Align the ‘level’ of insights (core-transformational) </a:t>
            </a:r>
          </a:p>
          <a:p>
            <a:pPr marL="277098" indent="-277098">
              <a:spcAft>
                <a:spcPts val="300"/>
              </a:spcAft>
              <a:buFont typeface="+mj-lt"/>
              <a:buAutoNum type="arabicPeriod"/>
            </a:pPr>
            <a:r>
              <a:rPr lang="en-US" sz="1300" dirty="0">
                <a:latin typeface="Arial" panose="020B0604020202020204" pitchFamily="34" charset="0"/>
                <a:cs typeface="Arial" panose="020B0604020202020204" pitchFamily="34" charset="0"/>
              </a:rPr>
              <a:t>Hypothesis time (see value position tools as well) </a:t>
            </a:r>
          </a:p>
          <a:p>
            <a:pPr marL="554197" lvl="1" indent="-271326">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What are the new stories based on your new insights?</a:t>
            </a:r>
          </a:p>
          <a:p>
            <a:pPr marL="554197" lvl="1" indent="-271326">
              <a:buFont typeface="Arial" panose="020B0604020202020204" pitchFamily="34" charset="0"/>
              <a:buChar char="•"/>
            </a:pPr>
            <a:r>
              <a:rPr lang="en-US" sz="1300" dirty="0">
                <a:latin typeface="Arial" panose="020B0604020202020204" pitchFamily="34" charset="0"/>
                <a:cs typeface="Arial" panose="020B0604020202020204" pitchFamily="34" charset="0"/>
              </a:rPr>
              <a:t>Test, refine and test your hypothesis again with people outside your team – do they understand what you are trying to convey?</a:t>
            </a:r>
          </a:p>
        </p:txBody>
      </p:sp>
      <p:graphicFrame>
        <p:nvGraphicFramePr>
          <p:cNvPr id="22" name="Table 21">
            <a:extLst>
              <a:ext uri="{FF2B5EF4-FFF2-40B4-BE49-F238E27FC236}">
                <a16:creationId xmlns:a16="http://schemas.microsoft.com/office/drawing/2014/main" id="{19CC2C2D-A8B4-44B3-A8E4-1EBD3EB328B0}"/>
              </a:ext>
            </a:extLst>
          </p:cNvPr>
          <p:cNvGraphicFramePr>
            <a:graphicFrameLocks noGrp="1"/>
          </p:cNvGraphicFramePr>
          <p:nvPr>
            <p:extLst>
              <p:ext uri="{D42A27DB-BD31-4B8C-83A1-F6EECF244321}">
                <p14:modId xmlns:p14="http://schemas.microsoft.com/office/powerpoint/2010/main" val="2806787339"/>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1841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Service Safari Shadow</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648000"/>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101760"/>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0" y="1624568"/>
            <a:ext cx="5218642"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Both service safari and service shadow are observation techniques in order to determine unique opportunities or best practices for the business</a:t>
            </a:r>
          </a:p>
        </p:txBody>
      </p:sp>
      <p:sp>
        <p:nvSpPr>
          <p:cNvPr id="17" name="Rectangle 16"/>
          <p:cNvSpPr/>
          <p:nvPr/>
        </p:nvSpPr>
        <p:spPr>
          <a:xfrm>
            <a:off x="-21334" y="3110620"/>
            <a:ext cx="5406387" cy="1769715"/>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Service safari is an in-person trip to physically experience the services or process through specific tasks undertaken throughout a period of time (day, week, month, etc.) to gain insight into (potentially multiple) specific areas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Service shadow is similar to a service safari but rather than following a task, it involves observation of a particular individual or group of individuals to gain insights into the patterns of the people carrying out or working closely with the service or process  </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383994" y="1624568"/>
            <a:ext cx="6808005" cy="4116512"/>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To conduct both a service safari and service shadow, you will need to contact the leaders of the service or process to schedule a time where you can conduct your observations</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Ensure adequate preparation beforehand, for example:</a:t>
            </a:r>
          </a:p>
          <a:p>
            <a:pPr marL="396875"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Questions directed towards the individuals who are in constant interaction with the service or offering </a:t>
            </a:r>
          </a:p>
          <a:p>
            <a:pPr marL="576263" lvl="2" indent="-179388">
              <a:buFont typeface="Wingdings" panose="05000000000000000000" pitchFamily="2" charset="2"/>
              <a:buChar char="§"/>
            </a:pPr>
            <a:r>
              <a:rPr lang="en-US" sz="1300" dirty="0">
                <a:latin typeface="Arial" panose="020B0604020202020204" pitchFamily="34" charset="0"/>
                <a:cs typeface="Arial" panose="020B0604020202020204" pitchFamily="34" charset="0"/>
              </a:rPr>
              <a:t>what pain points they have, what improvements they suggest, what best practice do they employ? </a:t>
            </a:r>
          </a:p>
          <a:p>
            <a:pPr marL="396875"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Questions directed at the customer segment should you be in contact with these individuals as well </a:t>
            </a:r>
          </a:p>
          <a:p>
            <a:pPr marL="396875"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List categories or general subject headings to guide your note-taking process and organize your thinking</a:t>
            </a:r>
          </a:p>
          <a:p>
            <a:pPr marL="396875" lvl="1" indent="-228600">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Specific tasks to pay particular attention to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Every safari and shadow experience will differ depending on the service or process, ensure that you are flexible and adapt according to the culture or circumstances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Be sure to take detailed notes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After the physical observations, reflect on the entire process and map out action next steps to undertake </a:t>
            </a:r>
          </a:p>
        </p:txBody>
      </p:sp>
      <p:graphicFrame>
        <p:nvGraphicFramePr>
          <p:cNvPr id="22" name="Table 21">
            <a:extLst>
              <a:ext uri="{FF2B5EF4-FFF2-40B4-BE49-F238E27FC236}">
                <a16:creationId xmlns:a16="http://schemas.microsoft.com/office/drawing/2014/main" id="{68B176E2-A5F3-49DD-A220-DF5F47CB57F9}"/>
              </a:ext>
            </a:extLst>
          </p:cNvPr>
          <p:cNvGraphicFramePr>
            <a:graphicFrameLocks noGrp="1"/>
          </p:cNvGraphicFramePr>
          <p:nvPr>
            <p:extLst>
              <p:ext uri="{D42A27DB-BD31-4B8C-83A1-F6EECF244321}">
                <p14:modId xmlns:p14="http://schemas.microsoft.com/office/powerpoint/2010/main" val="2178626467"/>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99547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989570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Innovation Scenario Planning I</a:t>
            </a:r>
          </a:p>
        </p:txBody>
      </p:sp>
      <p:sp>
        <p:nvSpPr>
          <p:cNvPr id="11" name="TextBox 10"/>
          <p:cNvSpPr txBox="1"/>
          <p:nvPr/>
        </p:nvSpPr>
        <p:spPr>
          <a:xfrm>
            <a:off x="-3090" y="1135228"/>
            <a:ext cx="971741" cy="461665"/>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44490"/>
            <a:ext cx="2045098"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What/How?</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98250"/>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35375"/>
            <a:ext cx="2247244"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Example</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3"/>
          <a:stretch>
            <a:fillRect/>
          </a:stretch>
        </p:blipFill>
        <p:spPr>
          <a:xfrm>
            <a:off x="5414092" y="1627586"/>
            <a:ext cx="6472658" cy="5152775"/>
          </a:xfrm>
          <a:prstGeom prst="rect">
            <a:avLst/>
          </a:prstGeom>
        </p:spPr>
      </p:pic>
      <p:sp>
        <p:nvSpPr>
          <p:cNvPr id="21" name="TextBox 20"/>
          <p:cNvSpPr txBox="1"/>
          <p:nvPr/>
        </p:nvSpPr>
        <p:spPr>
          <a:xfrm>
            <a:off x="-1" y="1624568"/>
            <a:ext cx="5385053" cy="892552"/>
          </a:xfrm>
          <a:prstGeom prst="rect">
            <a:avLst/>
          </a:prstGeom>
          <a:noFill/>
        </p:spPr>
        <p:txBody>
          <a:bodyPr wrap="square" rtlCol="0">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To evaluate the implications of an innovative solution and its integration in all parts of how we work or socialize </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Helps innovation users of today envision for the future and plan scenarios with the incorporation of the innovation </a:t>
            </a:r>
          </a:p>
        </p:txBody>
      </p:sp>
      <p:sp>
        <p:nvSpPr>
          <p:cNvPr id="23" name="TextBox 22"/>
          <p:cNvSpPr txBox="1"/>
          <p:nvPr/>
        </p:nvSpPr>
        <p:spPr>
          <a:xfrm>
            <a:off x="-21334" y="3011605"/>
            <a:ext cx="5418272" cy="2646878"/>
          </a:xfrm>
          <a:prstGeom prst="rect">
            <a:avLst/>
          </a:prstGeom>
          <a:noFill/>
        </p:spPr>
        <p:txBody>
          <a:bodyPr wrap="square" rtlCol="0">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mind-map tool to visualize the impact of an innovative solution when it becomes widely adapted in the future </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This scenario planning tool starts with a key scenario driven by innovation e.g. cashless society </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The users list three implications from this scenario and for each implication, a second level of implication is ideated from the first level of implication </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Mind-map Format: </a:t>
            </a:r>
          </a:p>
          <a:p>
            <a:pPr marL="742950" lvl="1" indent="-28575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Level 1 Implication: 3 implications PER scenario</a:t>
            </a:r>
          </a:p>
          <a:p>
            <a:pPr marL="742950" lvl="1" indent="-28575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Level 2 Implication: 2 implications PER L1 implication</a:t>
            </a:r>
          </a:p>
          <a:p>
            <a:pPr marL="742950" lvl="1" indent="-28575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Level 3 Implication: 3 implications PER chosen L2 imp.</a:t>
            </a:r>
          </a:p>
          <a:p>
            <a:pPr marL="1200150" lvl="2" indent="-285750">
              <a:buFont typeface="Wingdings" panose="05000000000000000000" pitchFamily="2" charset="2"/>
              <a:buChar char="§"/>
            </a:pPr>
            <a:r>
              <a:rPr lang="en-US" sz="1300" dirty="0">
                <a:latin typeface="Arial" panose="020B0604020202020204" pitchFamily="34" charset="0"/>
                <a:cs typeface="Arial" panose="020B0604020202020204" pitchFamily="34" charset="0"/>
              </a:rPr>
              <a:t>Choose the key L2s and go one level deeper</a:t>
            </a:r>
          </a:p>
        </p:txBody>
      </p:sp>
      <p:graphicFrame>
        <p:nvGraphicFramePr>
          <p:cNvPr id="18" name="Table 17">
            <a:extLst>
              <a:ext uri="{FF2B5EF4-FFF2-40B4-BE49-F238E27FC236}">
                <a16:creationId xmlns:a16="http://schemas.microsoft.com/office/drawing/2014/main" id="{580A5981-8B38-457D-9A8E-EB5C03465D40}"/>
              </a:ext>
            </a:extLst>
          </p:cNvPr>
          <p:cNvGraphicFramePr>
            <a:graphicFrameLocks noGrp="1"/>
          </p:cNvGraphicFramePr>
          <p:nvPr>
            <p:extLst>
              <p:ext uri="{D42A27DB-BD31-4B8C-83A1-F6EECF244321}">
                <p14:modId xmlns:p14="http://schemas.microsoft.com/office/powerpoint/2010/main" val="3574094970"/>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41674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2"/>
          <p:cNvSpPr txBox="1">
            <a:spLocks/>
          </p:cNvSpPr>
          <p:nvPr/>
        </p:nvSpPr>
        <p:spPr>
          <a:xfrm>
            <a:off x="496957" y="313012"/>
            <a:ext cx="11695043" cy="542156"/>
          </a:xfrm>
          <a:prstGeom prst="rect">
            <a:avLst/>
          </a:prstGeom>
          <a:noFill/>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defTabSz="1108392">
              <a:defRPr/>
            </a:pPr>
            <a:r>
              <a:rPr lang="en-US" sz="2400" dirty="0">
                <a:solidFill>
                  <a:schemeClr val="accent5"/>
                </a:solidFill>
                <a:latin typeface="Arial" panose="020B0604020202020204" pitchFamily="34" charset="0"/>
                <a:cs typeface="Arial" panose="020B0604020202020204" pitchFamily="34" charset="0"/>
              </a:rPr>
              <a:t>Welcome to the Global Innovation and Transformation Toolkit</a:t>
            </a:r>
          </a:p>
        </p:txBody>
      </p:sp>
      <p:sp>
        <p:nvSpPr>
          <p:cNvPr id="10" name="Chevron 9">
            <a:hlinkClick r:id="rId2" action="ppaction://hlinksldjump"/>
          </p:cNvPr>
          <p:cNvSpPr/>
          <p:nvPr/>
        </p:nvSpPr>
        <p:spPr>
          <a:xfrm>
            <a:off x="11796560" y="3130517"/>
            <a:ext cx="318171" cy="587433"/>
          </a:xfrm>
          <a:prstGeom prst="chevron">
            <a:avLst/>
          </a:prstGeom>
          <a:solidFill>
            <a:schemeClr val="tx1"/>
          </a:solidFill>
          <a:ln w="25400" cap="flat" cmpd="sng" algn="ctr">
            <a:solidFill>
              <a:schemeClr val="bg1"/>
            </a:solidFill>
            <a:prstDash val="solid"/>
          </a:ln>
          <a:effectLst/>
        </p:spPr>
        <p:txBody>
          <a:bodyPr rtlCol="0" anchor="ctr"/>
          <a:lstStyle/>
          <a:p>
            <a:pPr algn="ctr" defTabSz="1108392">
              <a:defRPr/>
            </a:pPr>
            <a:endParaRPr lang="en-US" sz="2182" kern="0" dirty="0">
              <a:solidFill>
                <a:prstClr val="black"/>
              </a:solidFill>
              <a:latin typeface="+mj-lt"/>
            </a:endParaRPr>
          </a:p>
        </p:txBody>
      </p:sp>
      <p:sp>
        <p:nvSpPr>
          <p:cNvPr id="2" name="Rectangle 1">
            <a:extLst>
              <a:ext uri="{FF2B5EF4-FFF2-40B4-BE49-F238E27FC236}">
                <a16:creationId xmlns:a16="http://schemas.microsoft.com/office/drawing/2014/main" id="{F2337190-6B87-48E5-BB9A-879A09D23285}"/>
              </a:ext>
            </a:extLst>
          </p:cNvPr>
          <p:cNvSpPr/>
          <p:nvPr/>
        </p:nvSpPr>
        <p:spPr>
          <a:xfrm>
            <a:off x="496957" y="818029"/>
            <a:ext cx="10952922" cy="3847207"/>
          </a:xfrm>
          <a:prstGeom prst="rect">
            <a:avLst/>
          </a:prstGeom>
        </p:spPr>
        <p:txBody>
          <a:bodyPr wrap="square">
            <a:spAutoFit/>
          </a:bodyPr>
          <a:lstStyle/>
          <a:p>
            <a:pPr marL="0" lvl="1">
              <a:spcAft>
                <a:spcPts val="1000"/>
              </a:spcAft>
            </a:pPr>
            <a:r>
              <a:rPr lang="en-US" sz="1200" dirty="0">
                <a:solidFill>
                  <a:srgbClr val="313131"/>
                </a:solidFill>
                <a:latin typeface="Arial" panose="020B0604020202020204" pitchFamily="34" charset="0"/>
                <a:cs typeface="Arial" panose="020B0604020202020204" pitchFamily="34" charset="0"/>
              </a:rPr>
              <a:t>Innovation and transformation are key areas of focus for many corporations as they strive to grow revenues and manage their bottom line, especially during uncertain and volatile market conditions. Innovation should primarily serve the organization and its business objectives, while establishing the right environment for nurturing and encouraging a culture of groundbreaking innovation and creating new business opportunities. Innovation and transformation also aids in attracting and retaining top talent, engages professionals in an exciting way and provides a forward-looking work experience.</a:t>
            </a:r>
          </a:p>
          <a:p>
            <a:pPr>
              <a:spcAft>
                <a:spcPts val="600"/>
              </a:spcAft>
            </a:pPr>
            <a:r>
              <a:rPr lang="en-US" sz="1200" dirty="0">
                <a:latin typeface="Arial" panose="020B0604020202020204" pitchFamily="34" charset="0"/>
                <a:cs typeface="Arial" panose="020B0604020202020204" pitchFamily="34" charset="0"/>
              </a:rPr>
              <a:t>This Global Innovation and Transformation toolkit provides the basic tools for the transformation process with a focus on services business in financial, professional or legal. It is intended to help in-house transformation/innovation leaders and their teams to achieve their innovation and transformation vision.</a:t>
            </a:r>
          </a:p>
          <a:p>
            <a:pPr>
              <a:spcAft>
                <a:spcPts val="300"/>
              </a:spcAft>
            </a:pPr>
            <a:r>
              <a:rPr lang="en-US" sz="1200" dirty="0">
                <a:latin typeface="Arial" panose="020B0604020202020204" pitchFamily="34" charset="0"/>
                <a:cs typeface="Arial" panose="020B0604020202020204" pitchFamily="34" charset="0"/>
              </a:rPr>
              <a:t>Our aim is for the toolkit to:</a:t>
            </a:r>
          </a:p>
          <a:p>
            <a:pPr marL="174625" indent="-174625">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Be enjoyable</a:t>
            </a:r>
          </a:p>
          <a:p>
            <a:pPr marL="174625" indent="-174625">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Be easy to use</a:t>
            </a:r>
          </a:p>
          <a:p>
            <a:pPr marL="174625" indent="-174625">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Provide you with useful tools</a:t>
            </a:r>
          </a:p>
          <a:p>
            <a:pPr marL="174625" indent="-174625">
              <a:spcAft>
                <a:spcPts val="1000"/>
              </a:spcAft>
              <a:buFont typeface="Arial" panose="020B0604020202020204" pitchFamily="34" charset="0"/>
              <a:buChar char="•"/>
            </a:pPr>
            <a:r>
              <a:rPr lang="en-US" sz="1200" dirty="0">
                <a:latin typeface="Arial" panose="020B0604020202020204" pitchFamily="34" charset="0"/>
                <a:cs typeface="Arial" panose="020B0604020202020204" pitchFamily="34" charset="0"/>
              </a:rPr>
              <a:t>Allow you to collaborate with other businesses, countries or services </a:t>
            </a:r>
          </a:p>
          <a:p>
            <a:pPr marL="0" lvl="1">
              <a:spcAft>
                <a:spcPts val="1000"/>
              </a:spcAft>
            </a:pPr>
            <a:r>
              <a:rPr lang="en-US" sz="1200" dirty="0">
                <a:solidFill>
                  <a:srgbClr val="313131"/>
                </a:solidFill>
                <a:latin typeface="Arial" panose="020B0604020202020204" pitchFamily="34" charset="0"/>
                <a:cs typeface="Arial" panose="020B0604020202020204" pitchFamily="34" charset="0"/>
              </a:rPr>
              <a:t>Please note that this is a select list of all tools and solutions available in the market that have been tried and tested and found useful. Innovation and transformation cannot be driven by a toolkit alone. </a:t>
            </a:r>
            <a:r>
              <a:rPr lang="en-US" sz="1200" b="1" dirty="0">
                <a:solidFill>
                  <a:srgbClr val="313131"/>
                </a:solidFill>
                <a:latin typeface="Arial" panose="020B0604020202020204" pitchFamily="34" charset="0"/>
                <a:cs typeface="Arial" panose="020B0604020202020204" pitchFamily="34" charset="0"/>
              </a:rPr>
              <a:t>Transformation is about people. </a:t>
            </a:r>
            <a:r>
              <a:rPr lang="en-US" sz="1200" dirty="0">
                <a:solidFill>
                  <a:srgbClr val="313131"/>
                </a:solidFill>
                <a:latin typeface="Arial" panose="020B0604020202020204" pitchFamily="34" charset="0"/>
                <a:cs typeface="Arial" panose="020B0604020202020204" pitchFamily="34" charset="0"/>
              </a:rPr>
              <a:t>The key is the corporation’s commitment to innovation and transformation demonstrated through investments, leadership, resources and most importantly the underlying culture. Success will be achieved through practitioners enthused and dedicated to delivering differentiated, high quality, tailored and insightful services, leveraging a wealth of innovative tools, technologies and processes. </a:t>
            </a:r>
          </a:p>
          <a:p>
            <a:pPr marL="0" lvl="1">
              <a:spcAft>
                <a:spcPts val="1000"/>
              </a:spcAft>
            </a:pPr>
            <a:r>
              <a:rPr lang="en-US" sz="1200" dirty="0">
                <a:latin typeface="Arial" panose="020B0604020202020204" pitchFamily="34" charset="0"/>
                <a:cs typeface="Arial" panose="020B0604020202020204" pitchFamily="34" charset="0"/>
              </a:rPr>
              <a:t>If you have suggestions, insights or other input to share for future updates, please contact us.  We look forward to continuing to work with you on driving innovation and transformation across the corporation. </a:t>
            </a:r>
          </a:p>
        </p:txBody>
      </p:sp>
      <p:pic>
        <p:nvPicPr>
          <p:cNvPr id="6" name="Picture 5">
            <a:extLst>
              <a:ext uri="{FF2B5EF4-FFF2-40B4-BE49-F238E27FC236}">
                <a16:creationId xmlns:a16="http://schemas.microsoft.com/office/drawing/2014/main" id="{8E778EF9-3CF7-47B8-A8D4-ED57C46E1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57" y="4851251"/>
            <a:ext cx="948300" cy="1188720"/>
          </a:xfrm>
          <a:prstGeom prst="rect">
            <a:avLst/>
          </a:prstGeom>
        </p:spPr>
      </p:pic>
      <p:sp>
        <p:nvSpPr>
          <p:cNvPr id="11" name="TextBox 10">
            <a:extLst>
              <a:ext uri="{FF2B5EF4-FFF2-40B4-BE49-F238E27FC236}">
                <a16:creationId xmlns:a16="http://schemas.microsoft.com/office/drawing/2014/main" id="{E4B1D84D-1BF2-4E63-A115-5659269E807F}"/>
              </a:ext>
            </a:extLst>
          </p:cNvPr>
          <p:cNvSpPr txBox="1"/>
          <p:nvPr/>
        </p:nvSpPr>
        <p:spPr>
          <a:xfrm>
            <a:off x="1445257" y="5085190"/>
            <a:ext cx="1880643" cy="1015663"/>
          </a:xfrm>
          <a:prstGeom prst="rect">
            <a:avLst/>
          </a:prstGeom>
          <a:noFill/>
        </p:spPr>
        <p:txBody>
          <a:bodyPr wrap="none" rtlCol="0">
            <a:spAutoFit/>
          </a:bodyPr>
          <a:lstStyle/>
          <a:p>
            <a:r>
              <a:rPr lang="fr-CA" sz="1200" b="1" dirty="0">
                <a:latin typeface="Arial"/>
                <a:hlinkClick r:id="rId4"/>
              </a:rPr>
              <a:t>Nita Sanger</a:t>
            </a:r>
            <a:endParaRPr lang="fr-CA" sz="1200" b="1" dirty="0">
              <a:latin typeface="Arial"/>
            </a:endParaRPr>
          </a:p>
          <a:p>
            <a:r>
              <a:rPr lang="en-US" sz="1200" dirty="0">
                <a:latin typeface="Arial"/>
              </a:rPr>
              <a:t>Chief Executive Officer</a:t>
            </a:r>
          </a:p>
          <a:p>
            <a:r>
              <a:rPr lang="en-US" sz="1200" dirty="0">
                <a:latin typeface="Arial"/>
              </a:rPr>
              <a:t>Idea Innovate Consulting</a:t>
            </a:r>
          </a:p>
          <a:p>
            <a:r>
              <a:rPr lang="en-US" sz="1200" dirty="0">
                <a:latin typeface="Arial"/>
              </a:rPr>
              <a:t>Mobile +1 646 262 9717</a:t>
            </a:r>
            <a:endParaRPr lang="fr-CA" sz="1200" dirty="0">
              <a:latin typeface="Arial"/>
            </a:endParaRPr>
          </a:p>
          <a:p>
            <a:endParaRPr lang="en-US" sz="1200" dirty="0">
              <a:latin typeface="Arial"/>
            </a:endParaRPr>
          </a:p>
        </p:txBody>
      </p:sp>
    </p:spTree>
    <p:extLst>
      <p:ext uri="{BB962C8B-B14F-4D97-AF65-F5344CB8AC3E}">
        <p14:creationId xmlns:p14="http://schemas.microsoft.com/office/powerpoint/2010/main" val="1773172330"/>
      </p:ext>
    </p:extLst>
  </p:cSld>
  <p:clrMapOvr>
    <a:masterClrMapping/>
  </p:clrMapOvr>
  <p:transition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5" y="226296"/>
            <a:ext cx="10654833"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Innovation Scenario Planning II</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697695"/>
            <a:ext cx="1792478"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What/How?</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151455"/>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1" y="1624568"/>
            <a:ext cx="5385053" cy="1092607"/>
          </a:xfrm>
          <a:prstGeom prst="rect">
            <a:avLst/>
          </a:prstGeom>
          <a:noFill/>
        </p:spPr>
        <p:txBody>
          <a:bodyPr wrap="square" rtlCol="0">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To evaluate the future of a particular scenario on a scale of minimal to maximum technology and impact</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While ideating tends to assume maximum impact and technology (as it should), it is important to consider the three other situations when defining possible outcomes </a:t>
            </a:r>
          </a:p>
        </p:txBody>
      </p:sp>
      <p:sp>
        <p:nvSpPr>
          <p:cNvPr id="18" name="TextBox 17"/>
          <p:cNvSpPr txBox="1"/>
          <p:nvPr/>
        </p:nvSpPr>
        <p:spPr>
          <a:xfrm>
            <a:off x="-21334" y="3123748"/>
            <a:ext cx="5418272" cy="2446824"/>
          </a:xfrm>
          <a:prstGeom prst="rect">
            <a:avLst/>
          </a:prstGeom>
          <a:noFill/>
        </p:spPr>
        <p:txBody>
          <a:bodyPr wrap="square" rtlCol="0">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mind-map that shows four future possible conditions:</a:t>
            </a:r>
          </a:p>
          <a:p>
            <a:pPr marL="207824" indent="-207824">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07824" indent="-207824">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07824" indent="-207824">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207824" indent="-207824">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Users then ideate for the proposed scenario under each condition/environment</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What would the future outcomes look like and which stakeholders are involved – users can develop an understanding for the environment and problems to take into the experimentation phase</a:t>
            </a:r>
          </a:p>
        </p:txBody>
      </p:sp>
      <p:graphicFrame>
        <p:nvGraphicFramePr>
          <p:cNvPr id="7" name="Table 6"/>
          <p:cNvGraphicFramePr>
            <a:graphicFrameLocks noGrp="1"/>
          </p:cNvGraphicFramePr>
          <p:nvPr>
            <p:extLst>
              <p:ext uri="{D42A27DB-BD31-4B8C-83A1-F6EECF244321}">
                <p14:modId xmlns:p14="http://schemas.microsoft.com/office/powerpoint/2010/main" val="3413103564"/>
              </p:ext>
            </p:extLst>
          </p:nvPr>
        </p:nvGraphicFramePr>
        <p:xfrm>
          <a:off x="263584" y="3438225"/>
          <a:ext cx="4455066" cy="914400"/>
        </p:xfrm>
        <a:graphic>
          <a:graphicData uri="http://schemas.openxmlformats.org/drawingml/2006/table">
            <a:tbl>
              <a:tblPr bandRow="1">
                <a:tableStyleId>{5C22544A-7EE6-4342-B048-85BDC9FD1C3A}</a:tableStyleId>
              </a:tblPr>
              <a:tblGrid>
                <a:gridCol w="2227533">
                  <a:extLst>
                    <a:ext uri="{9D8B030D-6E8A-4147-A177-3AD203B41FA5}">
                      <a16:colId xmlns:a16="http://schemas.microsoft.com/office/drawing/2014/main" val="20000"/>
                    </a:ext>
                  </a:extLst>
                </a:gridCol>
                <a:gridCol w="2227533">
                  <a:extLst>
                    <a:ext uri="{9D8B030D-6E8A-4147-A177-3AD203B41FA5}">
                      <a16:colId xmlns:a16="http://schemas.microsoft.com/office/drawing/2014/main" val="20001"/>
                    </a:ext>
                  </a:extLst>
                </a:gridCol>
              </a:tblGrid>
              <a:tr h="428095">
                <a:tc>
                  <a:txBody>
                    <a:bodyPr/>
                    <a:lstStyle/>
                    <a:p>
                      <a:r>
                        <a:rPr lang="en-US" sz="1200" dirty="0"/>
                        <a:t>Technology:</a:t>
                      </a:r>
                      <a:r>
                        <a:rPr lang="en-US" sz="1200" baseline="0" dirty="0"/>
                        <a:t> Maximum</a:t>
                      </a:r>
                    </a:p>
                    <a:p>
                      <a:r>
                        <a:rPr lang="en-US" sz="1200" baseline="0" dirty="0"/>
                        <a:t>Impact: Minimum</a:t>
                      </a:r>
                      <a:endParaRPr lang="en-US" sz="1200" dirty="0"/>
                    </a:p>
                  </a:txBody>
                  <a:tcPr>
                    <a:solidFill>
                      <a:schemeClr val="accent3">
                        <a:lumMod val="60000"/>
                        <a:lumOff val="4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Technology: Maximum</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Impact: Maximum</a:t>
                      </a:r>
                    </a:p>
                  </a:txBody>
                  <a:tcPr>
                    <a:solidFill>
                      <a:schemeClr val="accent3"/>
                    </a:solidFill>
                  </a:tcPr>
                </a:tc>
                <a:extLst>
                  <a:ext uri="{0D108BD9-81ED-4DB2-BD59-A6C34878D82A}">
                    <a16:rowId xmlns:a16="http://schemas.microsoft.com/office/drawing/2014/main" val="10000"/>
                  </a:ext>
                </a:extLst>
              </a:tr>
              <a:tr h="42809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Technology: Minimum</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Impact: Minimum</a:t>
                      </a:r>
                    </a:p>
                  </a:txBody>
                  <a:tcP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Technology: Minimum</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Impact: Maximum</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a:stretch>
            <a:fillRect/>
          </a:stretch>
        </p:blipFill>
        <p:spPr>
          <a:xfrm>
            <a:off x="5401798" y="1609469"/>
            <a:ext cx="5476111" cy="4847252"/>
          </a:xfrm>
          <a:prstGeom prst="rect">
            <a:avLst/>
          </a:prstGeom>
        </p:spPr>
      </p:pic>
      <p:graphicFrame>
        <p:nvGraphicFramePr>
          <p:cNvPr id="22" name="Table 21">
            <a:extLst>
              <a:ext uri="{FF2B5EF4-FFF2-40B4-BE49-F238E27FC236}">
                <a16:creationId xmlns:a16="http://schemas.microsoft.com/office/drawing/2014/main" id="{1A5CC5F7-4C4E-4AB2-944C-EE8FABD593ED}"/>
              </a:ext>
            </a:extLst>
          </p:cNvPr>
          <p:cNvGraphicFramePr>
            <a:graphicFrameLocks noGrp="1"/>
          </p:cNvGraphicFramePr>
          <p:nvPr>
            <p:extLst>
              <p:ext uri="{D42A27DB-BD31-4B8C-83A1-F6EECF244321}">
                <p14:modId xmlns:p14="http://schemas.microsoft.com/office/powerpoint/2010/main" val="3467033973"/>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65356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10000184"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“A Day in the Life of”…</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428319"/>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818"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4082" y="3882079"/>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5404053" y="1623762"/>
            <a:ext cx="6772516" cy="4416594"/>
          </a:xfrm>
          <a:prstGeom prst="rect">
            <a:avLst/>
          </a:prstGeom>
        </p:spPr>
        <p:txBody>
          <a:bodyPr wrap="square">
            <a:spAutoFit/>
          </a:bodyPr>
          <a:lstStyle/>
          <a:p>
            <a:pPr>
              <a:spcAft>
                <a:spcPts val="600"/>
              </a:spcAft>
            </a:pPr>
            <a:r>
              <a:rPr lang="en-US" sz="13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Different Methods of Deliverables: </a:t>
            </a: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Tell the story through:</a:t>
            </a:r>
          </a:p>
          <a:p>
            <a:pPr marL="342900" indent="-342900">
              <a:spcAft>
                <a:spcPts val="600"/>
              </a:spcAft>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Story-boarding: series of drawings/pictures that visualize a particular sequence of events</a:t>
            </a:r>
          </a:p>
          <a:p>
            <a:pPr marL="342900" indent="-342900">
              <a:spcAft>
                <a:spcPts val="600"/>
              </a:spcAft>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Writing the short story in a script and recording different parts to make a video – if widely communicated, consider animating </a:t>
            </a:r>
          </a:p>
          <a:p>
            <a:pPr marL="342900" indent="-342900">
              <a:spcAft>
                <a:spcPts val="600"/>
              </a:spcAft>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1./2. combined – storyboard and record dialogue over it </a:t>
            </a:r>
          </a:p>
          <a:p>
            <a:pPr marL="342900" indent="-342900">
              <a:spcAft>
                <a:spcPts val="600"/>
              </a:spcAft>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Present it in a comic book format </a:t>
            </a:r>
          </a:p>
          <a:p>
            <a:pPr marL="342900" indent="-342900">
              <a:spcAft>
                <a:spcPts val="600"/>
              </a:spcAft>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Present it in an interactive PowerPoint, Prezi, other online presentation tools, etc. </a:t>
            </a:r>
          </a:p>
          <a:p>
            <a:pPr marL="342900" indent="-342900">
              <a:spcAft>
                <a:spcPts val="600"/>
              </a:spcAft>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Build a model that can be shown/shared electronically </a:t>
            </a:r>
            <a:endParaRPr lang="en-US" sz="13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pPr>
              <a:spcAft>
                <a:spcPts val="600"/>
              </a:spcAft>
            </a:pPr>
            <a:r>
              <a:rPr lang="en-US" sz="13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Application to a business professional – Ask the Following Questions:</a:t>
            </a:r>
          </a:p>
          <a:p>
            <a:pPr marL="285750" indent="-285750">
              <a:spcBef>
                <a:spcPts val="0"/>
              </a:spcBef>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What does an actual average day look like for the professional?</a:t>
            </a:r>
          </a:p>
          <a:p>
            <a:pPr marL="285750" indent="-285750">
              <a:spcBef>
                <a:spcPts val="0"/>
              </a:spcBef>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Is the innovative solution commonly used by the professional during the day? – How so? </a:t>
            </a:r>
          </a:p>
          <a:p>
            <a:pPr marL="285750" indent="-285750">
              <a:spcBef>
                <a:spcPts val="0"/>
              </a:spcBef>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Is there a change for the innovative solution to be used by the clients during their operations? – How so? How does that impact /change the way we provide services? </a:t>
            </a:r>
          </a:p>
          <a:p>
            <a:pPr>
              <a:spcAft>
                <a:spcPts val="600"/>
              </a:spcAft>
            </a:pPr>
            <a:endParaRPr lang="en-US" sz="13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pPr>
              <a:spcAft>
                <a:spcPts val="600"/>
              </a:spcAft>
            </a:pPr>
            <a:r>
              <a:rPr lang="en-US" sz="13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p>
        </p:txBody>
      </p:sp>
      <p:sp>
        <p:nvSpPr>
          <p:cNvPr id="26" name="Rectangle 25"/>
          <p:cNvSpPr/>
          <p:nvPr/>
        </p:nvSpPr>
        <p:spPr>
          <a:xfrm>
            <a:off x="13774" y="1612231"/>
            <a:ext cx="5383164" cy="1569660"/>
          </a:xfrm>
          <a:prstGeom prst="rect">
            <a:avLst/>
          </a:prstGeom>
        </p:spPr>
        <p:txBody>
          <a:bodyPr wrap="square">
            <a:spAutoFit/>
          </a:bodyPr>
          <a:lstStyle/>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During the imagine phase of innovation, there tends to be a huge amount of ideas, each of them gems but unorganized – this tool brings together the ideas and applies them in a practical way i.e. applies them to the typical day of an employee/stakeholder/client at a future time</a:t>
            </a:r>
          </a:p>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Allows users to evaluate the ideas that they’ve generated and find a good fit for it</a:t>
            </a:r>
          </a:p>
        </p:txBody>
      </p:sp>
      <p:sp>
        <p:nvSpPr>
          <p:cNvPr id="28" name="Rectangle 27"/>
          <p:cNvSpPr/>
          <p:nvPr/>
        </p:nvSpPr>
        <p:spPr>
          <a:xfrm>
            <a:off x="-12708" y="3896141"/>
            <a:ext cx="5383164" cy="1969770"/>
          </a:xfrm>
          <a:prstGeom prst="rect">
            <a:avLst/>
          </a:prstGeom>
        </p:spPr>
        <p:txBody>
          <a:bodyPr wrap="square">
            <a:spAutoFit/>
          </a:bodyPr>
          <a:lstStyle/>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An ideation technique that contextualizes a situation and allows the users to visualize and narrow the application of an innovative solution on a certain individual’s average day </a:t>
            </a:r>
          </a:p>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For example, in the context of financial services, how does the introduction of a certain innovative solution e.g. cashless society affect the professional and/or the customer? – They would pay for their morning coffee and transit with electronic cash, then go to work and receive report of their client’s sales for the year as the electronic transactions are tracked and recorded </a:t>
            </a:r>
          </a:p>
        </p:txBody>
      </p:sp>
      <p:graphicFrame>
        <p:nvGraphicFramePr>
          <p:cNvPr id="17" name="Table 16">
            <a:extLst>
              <a:ext uri="{FF2B5EF4-FFF2-40B4-BE49-F238E27FC236}">
                <a16:creationId xmlns:a16="http://schemas.microsoft.com/office/drawing/2014/main" id="{57864DED-1BF0-463C-AF72-640C613205EB}"/>
              </a:ext>
            </a:extLst>
          </p:cNvPr>
          <p:cNvGraphicFramePr>
            <a:graphicFrameLocks noGrp="1"/>
          </p:cNvGraphicFramePr>
          <p:nvPr>
            <p:extLst>
              <p:ext uri="{D42A27DB-BD31-4B8C-83A1-F6EECF244321}">
                <p14:modId xmlns:p14="http://schemas.microsoft.com/office/powerpoint/2010/main" val="171620858"/>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Define</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5480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iCafés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682730"/>
            <a:ext cx="1083951"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136490"/>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24"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99701823"/>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1816" y="1611191"/>
            <a:ext cx="5395122"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rotation of subtopics of the main challenge helps participants look at the solution from various angles which helps increase the quality of output produced from the brainstorm</a:t>
            </a:r>
          </a:p>
        </p:txBody>
      </p:sp>
      <p:sp>
        <p:nvSpPr>
          <p:cNvPr id="17" name="Rectangle 16"/>
          <p:cNvSpPr/>
          <p:nvPr/>
        </p:nvSpPr>
        <p:spPr>
          <a:xfrm>
            <a:off x="12340" y="3133183"/>
            <a:ext cx="5394695" cy="1885131"/>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iCafés are short facilitated sessions in which multiple teams provide a diversified perspective on an issue at hand</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Somethings to keep in mind while you are participating in an iCafé can be effective:</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Writing only one idea per post-it note</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Don’t kill ideas, capture all ideas</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Don’t disregard time; time is precious in an iCafé</a:t>
            </a:r>
          </a:p>
          <a:p>
            <a:pPr marL="207824" indent="-207824">
              <a:buFont typeface="Arial" panose="020B0604020202020204" pitchFamily="34" charset="0"/>
              <a:buChar char="•"/>
            </a:pPr>
            <a:endParaRPr lang="en-US" sz="13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4"/>
          <a:stretch>
            <a:fillRect/>
          </a:stretch>
        </p:blipFill>
        <p:spPr>
          <a:xfrm>
            <a:off x="5390646" y="1629996"/>
            <a:ext cx="4931914" cy="5100157"/>
          </a:xfrm>
          <a:prstGeom prst="rect">
            <a:avLst/>
          </a:prstGeom>
        </p:spPr>
      </p:pic>
    </p:spTree>
    <p:extLst>
      <p:ext uri="{BB962C8B-B14F-4D97-AF65-F5344CB8AC3E}">
        <p14:creationId xmlns:p14="http://schemas.microsoft.com/office/powerpoint/2010/main" val="2740427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Analogous Solutions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400356"/>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854116"/>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9759" y="1626026"/>
            <a:ext cx="5394812" cy="1672253"/>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Participants who may be experiencing a block in their thinking or are feeling too boxed in when restricted only to innovating in a business context may be more inspired by a new environment </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It’s hard to ask for a different perspective when nothing changes so by dramatically changing the surroundings, it’s easier to think differently </a:t>
            </a:r>
          </a:p>
          <a:p>
            <a:pPr marL="138549" indent="-138549">
              <a:spcAft>
                <a:spcPts val="727"/>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
        <p:nvSpPr>
          <p:cNvPr id="17" name="Rectangle 16"/>
          <p:cNvSpPr/>
          <p:nvPr/>
        </p:nvSpPr>
        <p:spPr>
          <a:xfrm>
            <a:off x="13774" y="3865085"/>
            <a:ext cx="5371279" cy="1369606"/>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Analogous solutions is an activity where participants draw upon ideas and solutions from an analogy of the working space or particular problem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i.e. innovating in an environment unrelated to the business, and trying to bring back workable, creative themes back into the business and the corporation's context</a:t>
            </a:r>
          </a:p>
        </p:txBody>
      </p:sp>
      <p:sp>
        <p:nvSpPr>
          <p:cNvPr id="21" name="Rectangle 20"/>
          <p:cNvSpPr/>
          <p:nvPr/>
        </p:nvSpPr>
        <p:spPr>
          <a:xfrm>
            <a:off x="5408467" y="1619168"/>
            <a:ext cx="6096000" cy="3277820"/>
          </a:xfrm>
          <a:prstGeom prst="rect">
            <a:avLst/>
          </a:prstGeom>
        </p:spPr>
        <p:txBody>
          <a:bodyPr>
            <a:spAutoFit/>
          </a:bodyPr>
          <a:lstStyle/>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From the problem you’re trying to solve, list the distinct activities, behaviors, and emotions you’re looking to research</a:t>
            </a:r>
          </a:p>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Next to each one, write down a setting or situation where you might observe this activity, behavior, or emotion. This is to identify a parallel situation. Name a completely different setting or environment from business services that is broad enough to draw comparisons yet not too vague to still be meaningful</a:t>
            </a:r>
          </a:p>
          <a:p>
            <a:pPr marL="277098" indent="-277098">
              <a:spcAft>
                <a:spcPts val="600"/>
              </a:spcAft>
              <a:buFont typeface="+mj-lt"/>
              <a:buAutoNum type="arabicPeriod"/>
            </a:pPr>
            <a:r>
              <a:rPr lang="fr-CA" sz="1300" dirty="0">
                <a:latin typeface="Arial" panose="020B0604020202020204" pitchFamily="34" charset="0"/>
                <a:cs typeface="Arial" panose="020B0604020202020204" pitchFamily="34" charset="0"/>
              </a:rPr>
              <a:t>People in the </a:t>
            </a:r>
            <a:r>
              <a:rPr lang="en-US" sz="1300" dirty="0">
                <a:latin typeface="Arial" panose="020B0604020202020204" pitchFamily="34" charset="0"/>
                <a:cs typeface="Arial" panose="020B0604020202020204" pitchFamily="34" charset="0"/>
              </a:rPr>
              <a:t>group innovating should then pick a parallel situation and go observe it</a:t>
            </a:r>
          </a:p>
          <a:p>
            <a:pPr>
              <a:spcAft>
                <a:spcPts val="600"/>
              </a:spcAft>
            </a:pPr>
            <a:r>
              <a:rPr lang="en-US" sz="1300" dirty="0">
                <a:latin typeface="Arial" panose="020B0604020202020204" pitchFamily="34" charset="0"/>
                <a:cs typeface="Arial" panose="020B0604020202020204" pitchFamily="34" charset="0"/>
              </a:rPr>
              <a:t>Each person in the group should try to do two tasks: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Find innovative or creative aspects of the new environment and try to create analogies and put it into the business context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Think about how you would innovate the new environment – what could they do to be disruptive? Then try to apply the same type of thinking to the business/industry environment</a:t>
            </a:r>
          </a:p>
        </p:txBody>
      </p:sp>
      <p:graphicFrame>
        <p:nvGraphicFramePr>
          <p:cNvPr id="22" name="Table 21">
            <a:extLst>
              <a:ext uri="{FF2B5EF4-FFF2-40B4-BE49-F238E27FC236}">
                <a16:creationId xmlns:a16="http://schemas.microsoft.com/office/drawing/2014/main" id="{3E164D39-6743-4FA7-87D9-6532B71158E8}"/>
              </a:ext>
            </a:extLst>
          </p:cNvPr>
          <p:cNvGraphicFramePr>
            <a:graphicFrameLocks noGrp="1"/>
          </p:cNvGraphicFramePr>
          <p:nvPr>
            <p:extLst>
              <p:ext uri="{D42A27DB-BD31-4B8C-83A1-F6EECF244321}">
                <p14:modId xmlns:p14="http://schemas.microsoft.com/office/powerpoint/2010/main" val="1178247206"/>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38207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Hackathon</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562404"/>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4016164"/>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0260" y="1633172"/>
            <a:ext cx="5419228" cy="1582484"/>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Hackathons are a collaborative, competitive and separate environment for teams to focus solely on innovation rather than having it as a side project – they are encouraged to drive their ideas as far as possible</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hackathon model is also used as a tool to enable practitioners to experience how impactful Doblin’s structured innovation approach can be</a:t>
            </a:r>
          </a:p>
        </p:txBody>
      </p:sp>
      <p:sp>
        <p:nvSpPr>
          <p:cNvPr id="17" name="Rectangle 16"/>
          <p:cNvSpPr/>
          <p:nvPr/>
        </p:nvSpPr>
        <p:spPr>
          <a:xfrm>
            <a:off x="0" y="4026238"/>
            <a:ext cx="5385053" cy="892552"/>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hackathon is an intense event spanning a few hours to a few days where participants are gathered from various fields (within organization or in the community) and they come together to focus all their energy on innovation to deliver solutions </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385053" y="1642773"/>
            <a:ext cx="6791516" cy="3439403"/>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There are a variety of options and approaches to running at Hackathon depending on your preferences and the scale of the event</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community hackathon can be put together quickly and run through a weekend to find a solution to a defined problem</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Design-Driven Hackathons are more complex involving elements of a design sprint in combination with the typical hackathon model</a:t>
            </a:r>
          </a:p>
          <a:p>
            <a:pPr lvl="1" indent="-228600">
              <a:spcAft>
                <a:spcPts val="300"/>
              </a:spcAft>
              <a:buFont typeface="+mj-lt"/>
              <a:buAutoNum type="arabicPeriod"/>
            </a:pPr>
            <a:r>
              <a:rPr lang="en-US" sz="1300" dirty="0">
                <a:latin typeface="Arial" panose="020B0604020202020204" pitchFamily="34" charset="0"/>
                <a:cs typeface="Arial" panose="020B0604020202020204" pitchFamily="34" charset="0"/>
              </a:rPr>
              <a:t>Frame: Kickoff event and align on objectives and research plan</a:t>
            </a:r>
          </a:p>
          <a:p>
            <a:pPr lvl="1" indent="-228600">
              <a:spcAft>
                <a:spcPts val="300"/>
              </a:spcAft>
              <a:buFont typeface="+mj-lt"/>
              <a:buAutoNum type="arabicPeriod"/>
            </a:pPr>
            <a:r>
              <a:rPr lang="en-US" sz="1300" dirty="0">
                <a:latin typeface="Arial" panose="020B0604020202020204" pitchFamily="34" charset="0"/>
                <a:cs typeface="Arial" panose="020B0604020202020204" pitchFamily="34" charset="0"/>
              </a:rPr>
              <a:t>Discover:  Develop insight in technology stimuli; technology/platform showcase and demo</a:t>
            </a:r>
          </a:p>
          <a:p>
            <a:pPr lvl="1" indent="-228600">
              <a:spcAft>
                <a:spcPts val="300"/>
              </a:spcAft>
              <a:buFont typeface="+mj-lt"/>
              <a:buAutoNum type="arabicPeriod"/>
            </a:pPr>
            <a:r>
              <a:rPr lang="en-US" sz="1300" dirty="0">
                <a:latin typeface="Arial" panose="020B0604020202020204" pitchFamily="34" charset="0"/>
                <a:cs typeface="Arial" panose="020B0604020202020204" pitchFamily="34" charset="0"/>
              </a:rPr>
              <a:t>Analyze: Generate concepts by ideating based on research and precursors</a:t>
            </a:r>
          </a:p>
          <a:p>
            <a:pPr lvl="1" indent="-228600">
              <a:spcAft>
                <a:spcPts val="300"/>
              </a:spcAft>
              <a:buFont typeface="+mj-lt"/>
              <a:buAutoNum type="arabicPeriod"/>
            </a:pPr>
            <a:r>
              <a:rPr lang="en-US" sz="1300" dirty="0">
                <a:latin typeface="Arial" panose="020B0604020202020204" pitchFamily="34" charset="0"/>
                <a:cs typeface="Arial" panose="020B0604020202020204" pitchFamily="34" charset="0"/>
              </a:rPr>
              <a:t>Create: Review, refine and prioritize concepts</a:t>
            </a:r>
          </a:p>
          <a:p>
            <a:pPr lvl="1" indent="-228600">
              <a:buFont typeface="+mj-lt"/>
              <a:buAutoNum type="arabicPeriod"/>
            </a:pPr>
            <a:r>
              <a:rPr lang="en-US" sz="1300" dirty="0">
                <a:latin typeface="Arial" panose="020B0604020202020204" pitchFamily="34" charset="0"/>
                <a:cs typeface="Arial" panose="020B0604020202020204" pitchFamily="34" charset="0"/>
              </a:rPr>
              <a:t>Hackathon Weekend: </a:t>
            </a:r>
          </a:p>
          <a:p>
            <a:pPr marL="625475" lvl="2" indent="-168275">
              <a:buFont typeface="+mj-lt"/>
              <a:buAutoNum type="alphaLcParenR"/>
            </a:pPr>
            <a:r>
              <a:rPr lang="en-US" sz="1300" dirty="0">
                <a:latin typeface="Arial" panose="020B0604020202020204" pitchFamily="34" charset="0"/>
                <a:cs typeface="Arial" panose="020B0604020202020204" pitchFamily="34" charset="0"/>
              </a:rPr>
              <a:t>Develop Minimum Viable Product (MVP), settle on value proposition and develop business Model</a:t>
            </a:r>
          </a:p>
          <a:p>
            <a:pPr marL="625475" lvl="2" indent="-168275">
              <a:buFont typeface="+mj-lt"/>
              <a:buAutoNum type="alphaLcParenR"/>
            </a:pPr>
            <a:r>
              <a:rPr lang="en-US" sz="1300" dirty="0">
                <a:latin typeface="Arial" panose="020B0604020202020204" pitchFamily="34" charset="0"/>
                <a:cs typeface="Arial" panose="020B0604020202020204" pitchFamily="34" charset="0"/>
              </a:rPr>
              <a:t>Perform customer validation and refine pitch </a:t>
            </a:r>
          </a:p>
        </p:txBody>
      </p:sp>
      <p:graphicFrame>
        <p:nvGraphicFramePr>
          <p:cNvPr id="22" name="Table 21">
            <a:extLst>
              <a:ext uri="{FF2B5EF4-FFF2-40B4-BE49-F238E27FC236}">
                <a16:creationId xmlns:a16="http://schemas.microsoft.com/office/drawing/2014/main" id="{328DE4A3-AE73-481F-AA57-03494E64BB9C}"/>
              </a:ext>
            </a:extLst>
          </p:cNvPr>
          <p:cNvGraphicFramePr>
            <a:graphicFrameLocks noGrp="1"/>
          </p:cNvGraphicFramePr>
          <p:nvPr>
            <p:extLst>
              <p:ext uri="{D42A27DB-BD31-4B8C-83A1-F6EECF244321}">
                <p14:modId xmlns:p14="http://schemas.microsoft.com/office/powerpoint/2010/main" val="3361110330"/>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42589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10270903"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Innovation Challenge</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682721"/>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136481"/>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13774" y="3729876"/>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5" name="Straight Connector 24"/>
          <p:cNvCxnSpPr/>
          <p:nvPr/>
        </p:nvCxnSpPr>
        <p:spPr>
          <a:xfrm>
            <a:off x="-8327" y="4183636"/>
            <a:ext cx="2054190"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tx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4" y="1617602"/>
            <a:ext cx="5346818" cy="1182375"/>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Engage service professionals and practitioners and involve them in identifying new investment opportunities; receive a multitude of ideas for innovation directly from the professionals</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Promotes a culture of innovation and challenges our professionals to elevate their innovative &amp; critical thinking skills</a:t>
            </a:r>
          </a:p>
        </p:txBody>
      </p:sp>
      <p:sp>
        <p:nvSpPr>
          <p:cNvPr id="17" name="Rectangle 16"/>
          <p:cNvSpPr/>
          <p:nvPr/>
        </p:nvSpPr>
        <p:spPr>
          <a:xfrm>
            <a:off x="-21334" y="3136480"/>
            <a:ext cx="5276435" cy="69249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Challenge that involves the practitioners where they are asked to submit innovative ideas that can potentially be used to drive an innovative process</a:t>
            </a:r>
            <a:endParaRPr lang="en-US" sz="1300" b="1" dirty="0">
              <a:latin typeface="Arial" panose="020B0604020202020204" pitchFamily="34" charset="0"/>
              <a:cs typeface="Arial" panose="020B0604020202020204" pitchFamily="34" charset="0"/>
            </a:endParaRPr>
          </a:p>
        </p:txBody>
      </p:sp>
      <p:sp>
        <p:nvSpPr>
          <p:cNvPr id="18" name="Rectangle 17"/>
          <p:cNvSpPr/>
          <p:nvPr/>
        </p:nvSpPr>
        <p:spPr>
          <a:xfrm>
            <a:off x="-21334" y="4195210"/>
            <a:ext cx="5395168" cy="1892826"/>
          </a:xfrm>
          <a:prstGeom prst="rect">
            <a:avLst/>
          </a:prstGeom>
        </p:spPr>
        <p:txBody>
          <a:bodyPr wrap="square">
            <a:spAutoFit/>
          </a:bodyPr>
          <a:lstStyle/>
          <a:p>
            <a:pPr marL="207824" indent="-207824">
              <a:buFont typeface="Arial" panose="020B0604020202020204" pitchFamily="34" charset="0"/>
              <a:buChar char="•"/>
            </a:pPr>
            <a:r>
              <a:rPr lang="en-US" sz="1300" dirty="0">
                <a:solidFill>
                  <a:srgbClr val="000000"/>
                </a:solidFill>
                <a:latin typeface="Arial" panose="020B0604020202020204" pitchFamily="34" charset="0"/>
                <a:cs typeface="Arial" panose="020B0604020202020204" pitchFamily="34" charset="0"/>
              </a:rPr>
              <a:t>To run an Innovation Challenge, a facilitating team needs to set up the challenge and clearly outline and communicate the rules</a:t>
            </a:r>
          </a:p>
          <a:p>
            <a:pPr marL="419496" lvl="1" indent="-207824">
              <a:buFont typeface="Courier New" panose="02070309020205020404" pitchFamily="49" charset="0"/>
              <a:buChar char="o"/>
            </a:pPr>
            <a:r>
              <a:rPr lang="en-US" sz="1300" dirty="0">
                <a:solidFill>
                  <a:srgbClr val="000000"/>
                </a:solidFill>
                <a:latin typeface="Arial" panose="020B0604020202020204" pitchFamily="34" charset="0"/>
                <a:cs typeface="Arial" panose="020B0604020202020204" pitchFamily="34" charset="0"/>
              </a:rPr>
              <a:t>Define the purpose of the challenge: what the ask/concept of the challenge will be</a:t>
            </a:r>
          </a:p>
          <a:p>
            <a:pPr marL="419496" lvl="1" indent="-207824">
              <a:buFont typeface="Courier New" panose="02070309020205020404" pitchFamily="49" charset="0"/>
              <a:buChar char="o"/>
            </a:pPr>
            <a:r>
              <a:rPr lang="en-US" sz="1300" dirty="0">
                <a:solidFill>
                  <a:srgbClr val="000000"/>
                </a:solidFill>
                <a:latin typeface="Arial" panose="020B0604020202020204" pitchFamily="34" charset="0"/>
                <a:cs typeface="Arial" panose="020B0604020202020204" pitchFamily="34" charset="0"/>
              </a:rPr>
              <a:t>Setting out the strategies and goals that they’d like to accomplish</a:t>
            </a:r>
          </a:p>
          <a:p>
            <a:pPr marL="419496" lvl="1" indent="-207824">
              <a:buFont typeface="Courier New" panose="02070309020205020404" pitchFamily="49" charset="0"/>
              <a:buChar char="o"/>
            </a:pPr>
            <a:r>
              <a:rPr lang="en-US" sz="1300" dirty="0">
                <a:solidFill>
                  <a:srgbClr val="000000"/>
                </a:solidFill>
                <a:latin typeface="Arial" panose="020B0604020202020204" pitchFamily="34" charset="0"/>
                <a:cs typeface="Arial" panose="020B0604020202020204" pitchFamily="34" charset="0"/>
              </a:rPr>
              <a:t>Define the incentive – what will the prizes look like? </a:t>
            </a:r>
          </a:p>
          <a:p>
            <a:pPr marL="419496" lvl="1" indent="-207824">
              <a:buFont typeface="Courier New" panose="02070309020205020404" pitchFamily="49" charset="0"/>
              <a:buChar char="o"/>
            </a:pPr>
            <a:r>
              <a:rPr lang="en-US" sz="1300" dirty="0">
                <a:solidFill>
                  <a:srgbClr val="000000"/>
                </a:solidFill>
                <a:latin typeface="Arial" panose="020B0604020202020204" pitchFamily="34" charset="0"/>
                <a:cs typeface="Arial" panose="020B0604020202020204" pitchFamily="34" charset="0"/>
              </a:rPr>
              <a:t>Identify what tools, technology, resources to use to keep track of the challenge</a:t>
            </a:r>
          </a:p>
          <a:p>
            <a:pPr marL="419496" lvl="1" indent="-207824">
              <a:buFont typeface="Courier New" panose="02070309020205020404" pitchFamily="49" charset="0"/>
              <a:buChar char="o"/>
            </a:pPr>
            <a:r>
              <a:rPr lang="en-US" sz="1300" dirty="0">
                <a:solidFill>
                  <a:srgbClr val="000000"/>
                </a:solidFill>
                <a:latin typeface="Arial" panose="020B0604020202020204" pitchFamily="34" charset="0"/>
                <a:cs typeface="Arial" panose="020B0604020202020204" pitchFamily="34" charset="0"/>
              </a:rPr>
              <a:t>Define how will the teams be judged and ranked</a:t>
            </a:r>
          </a:p>
        </p:txBody>
      </p:sp>
      <p:sp>
        <p:nvSpPr>
          <p:cNvPr id="21" name="Rectangle 20"/>
          <p:cNvSpPr/>
          <p:nvPr/>
        </p:nvSpPr>
        <p:spPr>
          <a:xfrm>
            <a:off x="5407034" y="1627586"/>
            <a:ext cx="6784965" cy="4601260"/>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When the challenge starts, each team will  need to submit an idea by filling out the submission form; Keep in mind that the submission form should contain:</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Team name, Team leader, Team members</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Idea name, Idea description</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Value proposition: how will the idea align with the value proposition that you are trying to offer customers? Submission must be strongly tied to value</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What makes it a compelling idea?</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How is the idea aligned the division’s key strategic priorities?</a:t>
            </a:r>
          </a:p>
          <a:p>
            <a:pPr marL="396875" lvl="1" indent="-16827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What are our competitors doing in this space?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After idea submissions are complete, facilitators will use the structure they set up during the planning phase of the innovation challenge to judge which submissions are considered top ideas which can be done through platforms that allow mass voting </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popular way to determine the final winner of the innovation challenge is modeled after the popular American TV show Shark Tank with a collaborative and competitive twist</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Top teams will go on to pitch their idea in front of the panel</a:t>
            </a:r>
          </a:p>
          <a:p>
            <a:pPr marL="396875" lvl="1" indent="-16827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The final winner (or all top teams) will walk away with a pre-determined prize, usually a monetary sum that can fund the idea they developed through the innovation challenge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Ensure there is follow-up and try to push the idea into the market through hackathons, FastTrack, etc. </a:t>
            </a:r>
          </a:p>
        </p:txBody>
      </p:sp>
      <p:graphicFrame>
        <p:nvGraphicFramePr>
          <p:cNvPr id="22" name="Table 21">
            <a:extLst>
              <a:ext uri="{FF2B5EF4-FFF2-40B4-BE49-F238E27FC236}">
                <a16:creationId xmlns:a16="http://schemas.microsoft.com/office/drawing/2014/main" id="{67D5C6B0-8998-42E3-8E67-2CE5D48066F4}"/>
              </a:ext>
            </a:extLst>
          </p:cNvPr>
          <p:cNvGraphicFramePr>
            <a:graphicFrameLocks noGrp="1"/>
          </p:cNvGraphicFramePr>
          <p:nvPr>
            <p:extLst>
              <p:ext uri="{D42A27DB-BD31-4B8C-83A1-F6EECF244321}">
                <p14:modId xmlns:p14="http://schemas.microsoft.com/office/powerpoint/2010/main" val="3578721845"/>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70790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Brainstorming</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43831"/>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97591"/>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 y="1626236"/>
            <a:ext cx="5385053" cy="692497"/>
          </a:xfrm>
          <a:prstGeom prst="rect">
            <a:avLst/>
          </a:prstGeom>
          <a:noFill/>
        </p:spPr>
        <p:txBody>
          <a:bodyPr wrap="square" rtlCol="0">
            <a:spAutoFit/>
          </a:bodyPr>
          <a:lstStyle/>
          <a:p>
            <a:pPr marL="138549" indent="-138549">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One of the simplest and inexpensive methods of generating a multitude of ideas, some of which can inspire a solution or creation of a process</a:t>
            </a:r>
          </a:p>
        </p:txBody>
      </p:sp>
      <p:sp>
        <p:nvSpPr>
          <p:cNvPr id="17" name="Rectangle 16"/>
          <p:cNvSpPr/>
          <p:nvPr/>
        </p:nvSpPr>
        <p:spPr>
          <a:xfrm>
            <a:off x="0" y="3034383"/>
            <a:ext cx="5385053" cy="69249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Brainstorming is a classic technique in creative thinking – essentially, it is imaging intensively on a problem, situation, opportunity, etc. in an open environment</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395148" y="1600612"/>
            <a:ext cx="6796851" cy="3593291"/>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Traditional Group/Individual Brainstorming: </a:t>
            </a:r>
            <a:r>
              <a:rPr lang="en-US" sz="1300" dirty="0">
                <a:latin typeface="Arial" panose="020B0604020202020204" pitchFamily="34" charset="0"/>
                <a:cs typeface="Arial" panose="020B0604020202020204" pitchFamily="34" charset="0"/>
              </a:rPr>
              <a:t>Think freely and creatively on your own OR leverage the group’s diverse experiences as you brainstorm together</a:t>
            </a:r>
            <a:endParaRPr lang="en-US" sz="1300" b="1" dirty="0">
              <a:latin typeface="Arial" panose="020B0604020202020204" pitchFamily="34" charset="0"/>
              <a:cs typeface="Arial" panose="020B0604020202020204" pitchFamily="34" charset="0"/>
            </a:endParaRPr>
          </a:p>
          <a:p>
            <a:pPr marL="207824" indent="-207824">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Brain-writing: </a:t>
            </a:r>
            <a:r>
              <a:rPr lang="en-US" sz="1300" dirty="0">
                <a:latin typeface="Arial" panose="020B0604020202020204" pitchFamily="34" charset="0"/>
                <a:cs typeface="Arial" panose="020B0604020202020204" pitchFamily="34" charset="0"/>
              </a:rPr>
              <a:t>based on the concept that idea generation should be separated from the discussion piece; brainstorm individually on a piece of paper at first before coming together as a group – this prevents initial ideas from being influenced by others </a:t>
            </a:r>
            <a:endParaRPr lang="en-US" sz="1300" b="1" dirty="0">
              <a:latin typeface="Arial" panose="020B0604020202020204" pitchFamily="34" charset="0"/>
              <a:cs typeface="Arial" panose="020B0604020202020204" pitchFamily="34" charset="0"/>
            </a:endParaRPr>
          </a:p>
          <a:p>
            <a:pPr marL="207824" indent="-207824">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Reverse Brainstorming:</a:t>
            </a:r>
            <a:r>
              <a:rPr lang="en-US" sz="1300" dirty="0">
                <a:latin typeface="Arial" panose="020B0604020202020204" pitchFamily="34" charset="0"/>
                <a:cs typeface="Arial" panose="020B0604020202020204" pitchFamily="34" charset="0"/>
              </a:rPr>
              <a:t> Rather than thinking of solutions to problems, think of how to cause the problem, then how to prevent the cause</a:t>
            </a:r>
            <a:endParaRPr lang="en-US" sz="1300" b="1" dirty="0">
              <a:latin typeface="Arial" panose="020B0604020202020204" pitchFamily="34" charset="0"/>
              <a:cs typeface="Arial" panose="020B0604020202020204" pitchFamily="34" charset="0"/>
            </a:endParaRP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SCAMPER Technique: </a:t>
            </a:r>
            <a:r>
              <a:rPr lang="en-US" sz="1300" dirty="0">
                <a:latin typeface="Arial" panose="020B0604020202020204" pitchFamily="34" charset="0"/>
                <a:cs typeface="Arial" panose="020B0604020202020204" pitchFamily="34" charset="0"/>
              </a:rPr>
              <a:t>Brainstorming technique that stands for:</a:t>
            </a:r>
          </a:p>
          <a:p>
            <a:pPr marL="396875" lvl="1" indent="-168275">
              <a:spcAft>
                <a:spcPts val="300"/>
              </a:spcAft>
              <a:buFont typeface="Courier New" panose="02070309020205020404" pitchFamily="49" charset="0"/>
              <a:buChar char="o"/>
              <a:tabLst>
                <a:tab pos="396875" algn="l"/>
              </a:tabLst>
            </a:pPr>
            <a:r>
              <a:rPr lang="en-US" sz="1300" b="1" dirty="0">
                <a:latin typeface="Arial" panose="020B0604020202020204" pitchFamily="34" charset="0"/>
                <a:cs typeface="Arial" panose="020B0604020202020204" pitchFamily="34" charset="0"/>
              </a:rPr>
              <a:t>Substitute:</a:t>
            </a:r>
            <a:r>
              <a:rPr lang="en-US" sz="1300" dirty="0">
                <a:latin typeface="Arial" panose="020B0604020202020204" pitchFamily="34" charset="0"/>
                <a:cs typeface="Arial" panose="020B0604020202020204" pitchFamily="34" charset="0"/>
              </a:rPr>
              <a:t> Remove and replace parts of the process</a:t>
            </a:r>
          </a:p>
          <a:p>
            <a:pPr marL="396875" lvl="1" indent="-168275">
              <a:spcAft>
                <a:spcPts val="300"/>
              </a:spcAft>
              <a:buFont typeface="Courier New" panose="02070309020205020404" pitchFamily="49" charset="0"/>
              <a:buChar char="o"/>
              <a:tabLst>
                <a:tab pos="396875" algn="l"/>
              </a:tabLst>
            </a:pPr>
            <a:r>
              <a:rPr lang="en-US" sz="1300" b="1" dirty="0">
                <a:latin typeface="Arial" panose="020B0604020202020204" pitchFamily="34" charset="0"/>
                <a:cs typeface="Arial" panose="020B0604020202020204" pitchFamily="34" charset="0"/>
              </a:rPr>
              <a:t>Combine: </a:t>
            </a:r>
            <a:r>
              <a:rPr lang="en-US" sz="1300" dirty="0">
                <a:latin typeface="Arial" panose="020B0604020202020204" pitchFamily="34" charset="0"/>
                <a:cs typeface="Arial" panose="020B0604020202020204" pitchFamily="34" charset="0"/>
              </a:rPr>
              <a:t>Join together parts of the process</a:t>
            </a:r>
          </a:p>
          <a:p>
            <a:pPr marL="396875" lvl="1" indent="-168275">
              <a:spcAft>
                <a:spcPts val="300"/>
              </a:spcAft>
              <a:buFont typeface="Courier New" panose="02070309020205020404" pitchFamily="49" charset="0"/>
              <a:buChar char="o"/>
              <a:tabLst>
                <a:tab pos="396875" algn="l"/>
              </a:tabLst>
            </a:pPr>
            <a:r>
              <a:rPr lang="en-US" sz="1300" b="1" dirty="0">
                <a:latin typeface="Arial" panose="020B0604020202020204" pitchFamily="34" charset="0"/>
                <a:cs typeface="Arial" panose="020B0604020202020204" pitchFamily="34" charset="0"/>
              </a:rPr>
              <a:t>Adapt:</a:t>
            </a:r>
            <a:r>
              <a:rPr lang="en-US" sz="1300" dirty="0">
                <a:latin typeface="Arial" panose="020B0604020202020204" pitchFamily="34" charset="0"/>
                <a:cs typeface="Arial" panose="020B0604020202020204" pitchFamily="34" charset="0"/>
              </a:rPr>
              <a:t> Adapt the nature of the process or problem</a:t>
            </a:r>
          </a:p>
          <a:p>
            <a:pPr marL="396875" lvl="1" indent="-168275">
              <a:spcAft>
                <a:spcPts val="300"/>
              </a:spcAft>
              <a:buFont typeface="Courier New" panose="02070309020205020404" pitchFamily="49" charset="0"/>
              <a:buChar char="o"/>
              <a:tabLst>
                <a:tab pos="396875" algn="l"/>
              </a:tabLst>
            </a:pPr>
            <a:r>
              <a:rPr lang="en-US" sz="1300" b="1" dirty="0">
                <a:latin typeface="Arial" panose="020B0604020202020204" pitchFamily="34" charset="0"/>
                <a:cs typeface="Arial" panose="020B0604020202020204" pitchFamily="34" charset="0"/>
              </a:rPr>
              <a:t>Modify:</a:t>
            </a:r>
            <a:r>
              <a:rPr lang="en-US" sz="1300" dirty="0">
                <a:latin typeface="Arial" panose="020B0604020202020204" pitchFamily="34" charset="0"/>
                <a:cs typeface="Arial" panose="020B0604020202020204" pitchFamily="34" charset="0"/>
              </a:rPr>
              <a:t> Change all or attributes of the process or product </a:t>
            </a:r>
          </a:p>
          <a:p>
            <a:pPr marL="396875" lvl="1" indent="-168275">
              <a:spcAft>
                <a:spcPts val="300"/>
              </a:spcAft>
              <a:buFont typeface="Courier New" panose="02070309020205020404" pitchFamily="49" charset="0"/>
              <a:buChar char="o"/>
              <a:tabLst>
                <a:tab pos="396875" algn="l"/>
              </a:tabLst>
            </a:pPr>
            <a:r>
              <a:rPr lang="en-US" sz="1300" b="1" dirty="0">
                <a:latin typeface="Arial" panose="020B0604020202020204" pitchFamily="34" charset="0"/>
                <a:cs typeface="Arial" panose="020B0604020202020204" pitchFamily="34" charset="0"/>
              </a:rPr>
              <a:t>Put to Other Use: </a:t>
            </a:r>
            <a:r>
              <a:rPr lang="en-US" sz="1300" dirty="0">
                <a:latin typeface="Arial" panose="020B0604020202020204" pitchFamily="34" charset="0"/>
                <a:cs typeface="Arial" panose="020B0604020202020204" pitchFamily="34" charset="0"/>
              </a:rPr>
              <a:t>Can it be used for another purpose </a:t>
            </a:r>
          </a:p>
          <a:p>
            <a:pPr marL="396875" lvl="1" indent="-168275">
              <a:spcAft>
                <a:spcPts val="300"/>
              </a:spcAft>
              <a:buFont typeface="Courier New" panose="02070309020205020404" pitchFamily="49" charset="0"/>
              <a:buChar char="o"/>
              <a:tabLst>
                <a:tab pos="396875" algn="l"/>
              </a:tabLst>
            </a:pPr>
            <a:r>
              <a:rPr lang="en-US" sz="1300" b="1" dirty="0">
                <a:latin typeface="Arial" panose="020B0604020202020204" pitchFamily="34" charset="0"/>
                <a:cs typeface="Arial" panose="020B0604020202020204" pitchFamily="34" charset="0"/>
              </a:rPr>
              <a:t>Eliminate:</a:t>
            </a:r>
            <a:r>
              <a:rPr lang="en-US" sz="1300" dirty="0">
                <a:latin typeface="Arial" panose="020B0604020202020204" pitchFamily="34" charset="0"/>
                <a:cs typeface="Arial" panose="020B0604020202020204" pitchFamily="34" charset="0"/>
              </a:rPr>
              <a:t> Imagine the removal of parts or all of the process</a:t>
            </a:r>
          </a:p>
          <a:p>
            <a:pPr marL="396875" lvl="1" indent="-168275">
              <a:spcAft>
                <a:spcPts val="300"/>
              </a:spcAft>
              <a:buFont typeface="Courier New" panose="02070309020205020404" pitchFamily="49" charset="0"/>
              <a:buChar char="o"/>
              <a:tabLst>
                <a:tab pos="396875" algn="l"/>
              </a:tabLst>
            </a:pPr>
            <a:r>
              <a:rPr lang="en-US" sz="1300" b="1" dirty="0">
                <a:latin typeface="Arial" panose="020B0604020202020204" pitchFamily="34" charset="0"/>
                <a:cs typeface="Arial" panose="020B0604020202020204" pitchFamily="34" charset="0"/>
              </a:rPr>
              <a:t>Reverse/Rearrange:</a:t>
            </a:r>
            <a:r>
              <a:rPr lang="en-US" sz="1300" dirty="0">
                <a:latin typeface="Arial" panose="020B0604020202020204" pitchFamily="34" charset="0"/>
                <a:cs typeface="Arial" panose="020B0604020202020204" pitchFamily="34" charset="0"/>
              </a:rPr>
              <a:t> Change the sequencing of the process</a:t>
            </a:r>
          </a:p>
        </p:txBody>
      </p:sp>
      <p:graphicFrame>
        <p:nvGraphicFramePr>
          <p:cNvPr id="22" name="Table 21">
            <a:extLst>
              <a:ext uri="{FF2B5EF4-FFF2-40B4-BE49-F238E27FC236}">
                <a16:creationId xmlns:a16="http://schemas.microsoft.com/office/drawing/2014/main" id="{4671D332-664F-4C42-A037-CE40D852A483}"/>
              </a:ext>
            </a:extLst>
          </p:cNvPr>
          <p:cNvGraphicFramePr>
            <a:graphicFrameLocks noGrp="1"/>
          </p:cNvGraphicFramePr>
          <p:nvPr>
            <p:extLst>
              <p:ext uri="{D42A27DB-BD31-4B8C-83A1-F6EECF244321}">
                <p14:modId xmlns:p14="http://schemas.microsoft.com/office/powerpoint/2010/main" val="1768717956"/>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056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TRIZ Principles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43831"/>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97591"/>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 y="1626026"/>
            <a:ext cx="5385053"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Although better suited as strategies for goods and products, some principles can be adapted to fit a service need or potential process improvement</a:t>
            </a:r>
          </a:p>
        </p:txBody>
      </p:sp>
      <p:sp>
        <p:nvSpPr>
          <p:cNvPr id="17" name="Rectangle 16"/>
          <p:cNvSpPr/>
          <p:nvPr/>
        </p:nvSpPr>
        <p:spPr>
          <a:xfrm>
            <a:off x="-9759" y="3005179"/>
            <a:ext cx="5276435" cy="892552"/>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The 40 TRIZ Principles (“Theory of Inventive Problem Solving”) are a methodology of creating inventive solutions to challenging problems developed by Genrich Altshuller and continues to be relevant and used decades after creation </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408467" y="1620678"/>
            <a:ext cx="6768102" cy="4078039"/>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The recommended five principles out of the forty:</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Principle 2: Taking Out</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Separate out unnecessary, distracting or interfering parts of the process</a:t>
            </a:r>
          </a:p>
          <a:p>
            <a:pPr marL="396875" lvl="1" indent="-16827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Single out only the core necessary part</a:t>
            </a:r>
          </a:p>
          <a:p>
            <a:pPr marL="207824" indent="-207824">
              <a:buFont typeface="Arial" panose="020B0604020202020204" pitchFamily="34" charset="0"/>
              <a:buChar char="•"/>
            </a:pPr>
            <a:r>
              <a:rPr lang="en-US" sz="1300" b="1" dirty="0">
                <a:latin typeface="Arial" panose="020B0604020202020204" pitchFamily="34" charset="0"/>
                <a:cs typeface="Arial" panose="020B0604020202020204" pitchFamily="34" charset="0"/>
              </a:rPr>
              <a:t>Principle 6: Universality</a:t>
            </a:r>
          </a:p>
          <a:p>
            <a:pPr marL="396875" lvl="1" indent="-16827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Make a process perform multiple different functions which eliminates the need to have other processes </a:t>
            </a:r>
          </a:p>
          <a:p>
            <a:pPr marL="207824" indent="-207824">
              <a:buFont typeface="Arial" panose="020B0604020202020204" pitchFamily="34" charset="0"/>
              <a:buChar char="•"/>
            </a:pPr>
            <a:r>
              <a:rPr lang="en-US" sz="1300" b="1" dirty="0">
                <a:latin typeface="Arial" panose="020B0604020202020204" pitchFamily="34" charset="0"/>
                <a:cs typeface="Arial" panose="020B0604020202020204" pitchFamily="34" charset="0"/>
              </a:rPr>
              <a:t>Principle 23: Feedback</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Use feedback in order to improve a process or action</a:t>
            </a:r>
          </a:p>
          <a:p>
            <a:pPr marL="396875" lvl="1" indent="-16827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If there is feedback already , change its magnitude or its influence</a:t>
            </a:r>
          </a:p>
          <a:p>
            <a:pPr marL="207824" indent="-207824">
              <a:buFont typeface="Arial" panose="020B0604020202020204" pitchFamily="34" charset="0"/>
              <a:buChar char="•"/>
            </a:pPr>
            <a:r>
              <a:rPr lang="en-US" sz="1300" b="1" dirty="0">
                <a:latin typeface="Arial" panose="020B0604020202020204" pitchFamily="34" charset="0"/>
                <a:cs typeface="Arial" panose="020B0604020202020204" pitchFamily="34" charset="0"/>
              </a:rPr>
              <a:t>Principle 24: Intermediary</a:t>
            </a:r>
          </a:p>
          <a:p>
            <a:pPr marL="396875" lvl="1" indent="-16827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Use an intermediary process or temporarily merge two processes</a:t>
            </a:r>
          </a:p>
          <a:p>
            <a:pPr marL="207824" indent="-207824">
              <a:buFont typeface="Arial" panose="020B0604020202020204" pitchFamily="34" charset="0"/>
              <a:buChar char="•"/>
            </a:pPr>
            <a:r>
              <a:rPr lang="en-US" sz="1300" b="1" dirty="0">
                <a:latin typeface="Arial" panose="020B0604020202020204" pitchFamily="34" charset="0"/>
                <a:cs typeface="Arial" panose="020B0604020202020204" pitchFamily="34" charset="0"/>
              </a:rPr>
              <a:t>Principle 35: Parameter Change</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Change some parameter about the service itself or the environment that it operates in</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Use these principles as a guide or a direction to take when you are generating ideas for innovation </a:t>
            </a:r>
          </a:p>
        </p:txBody>
      </p:sp>
      <p:graphicFrame>
        <p:nvGraphicFramePr>
          <p:cNvPr id="22" name="Table 21">
            <a:extLst>
              <a:ext uri="{FF2B5EF4-FFF2-40B4-BE49-F238E27FC236}">
                <a16:creationId xmlns:a16="http://schemas.microsoft.com/office/drawing/2014/main" id="{F393CF64-57B1-4528-8C3B-7099814E9681}"/>
              </a:ext>
            </a:extLst>
          </p:cNvPr>
          <p:cNvGraphicFramePr>
            <a:graphicFrameLocks noGrp="1"/>
          </p:cNvGraphicFramePr>
          <p:nvPr>
            <p:extLst>
              <p:ext uri="{D42A27DB-BD31-4B8C-83A1-F6EECF244321}">
                <p14:modId xmlns:p14="http://schemas.microsoft.com/office/powerpoint/2010/main" val="2992395682"/>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3924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SIT Principles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145714"/>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599474"/>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0260" y="1630978"/>
            <a:ext cx="5218642" cy="892552"/>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SIT principles are used as a way of generating inventive solutions to challenging problems generally focusing on product innovation although they can be adapted to inspire service and/or process innovation as well </a:t>
            </a:r>
          </a:p>
        </p:txBody>
      </p:sp>
      <p:sp>
        <p:nvSpPr>
          <p:cNvPr id="17" name="Rectangle 16"/>
          <p:cNvSpPr/>
          <p:nvPr/>
        </p:nvSpPr>
        <p:spPr>
          <a:xfrm>
            <a:off x="-16007" y="3605858"/>
            <a:ext cx="5276435" cy="69249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The 5 Systematic Inventive Thinking (SIT) principles, similar to the 40 TRIZ principles, are based on the idea that every innovation has the same pattern</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385053" y="1617443"/>
            <a:ext cx="6791516" cy="3870290"/>
          </a:xfrm>
          <a:prstGeom prst="rect">
            <a:avLst/>
          </a:prstGeom>
        </p:spPr>
        <p:txBody>
          <a:bodyPr wrap="square">
            <a:spAutoFit/>
          </a:bodyPr>
          <a:lstStyle/>
          <a:p>
            <a:pPr>
              <a:spcAft>
                <a:spcPts val="600"/>
              </a:spcAft>
            </a:pPr>
            <a:r>
              <a:rPr lang="en-US" sz="1300" dirty="0">
                <a:latin typeface="Arial" panose="020B0604020202020204" pitchFamily="34" charset="0"/>
                <a:ea typeface="Calibri" panose="020F0502020204030204" pitchFamily="34" charset="0"/>
                <a:cs typeface="Arial" panose="020B0604020202020204" pitchFamily="34" charset="0"/>
              </a:rPr>
              <a:t>Use the following 5 principles as an inspiration, a general guide or a direction to take your innovative process (think of these principles loosely rather than adhering to them strictly):</a:t>
            </a:r>
          </a:p>
          <a:p>
            <a:pPr marL="168275" indent="-168275">
              <a:spcAft>
                <a:spcPts val="3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Principle 1: Subtraction</a:t>
            </a:r>
            <a:endParaRPr lang="en-US" sz="1300" dirty="0">
              <a:latin typeface="Arial" panose="020B0604020202020204" pitchFamily="34" charset="0"/>
              <a:ea typeface="Calibri" panose="020F0502020204030204" pitchFamily="34" charset="0"/>
              <a:cs typeface="Arial" panose="020B0604020202020204" pitchFamily="34" charset="0"/>
            </a:endParaRPr>
          </a:p>
          <a:p>
            <a:pPr marL="347663" lvl="1" indent="-179388">
              <a:spcAft>
                <a:spcPts val="600"/>
              </a:spcAft>
              <a:buFont typeface="Courier New" panose="02070309020205020404" pitchFamily="49" charset="0"/>
              <a:buChar char="o"/>
            </a:pPr>
            <a:r>
              <a:rPr lang="en-US" sz="1300" dirty="0">
                <a:latin typeface="Arial" panose="020B0604020202020204" pitchFamily="34" charset="0"/>
                <a:ea typeface="Calibri" panose="020F0502020204030204" pitchFamily="34" charset="0"/>
                <a:cs typeface="Arial" panose="020B0604020202020204" pitchFamily="34" charset="0"/>
              </a:rPr>
              <a:t>Something that seemed essential to the produce/service is removed</a:t>
            </a:r>
          </a:p>
          <a:p>
            <a:pPr marL="168275" indent="-168275">
              <a:spcAft>
                <a:spcPts val="3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Principle 2: Task Unification</a:t>
            </a:r>
            <a:endParaRPr lang="en-US" sz="1300" dirty="0">
              <a:latin typeface="Arial" panose="020B0604020202020204" pitchFamily="34" charset="0"/>
              <a:ea typeface="Calibri" panose="020F0502020204030204" pitchFamily="34" charset="0"/>
              <a:cs typeface="Arial" panose="020B0604020202020204" pitchFamily="34" charset="0"/>
            </a:endParaRPr>
          </a:p>
          <a:p>
            <a:pPr marL="347663" lvl="1" indent="-179388">
              <a:spcAft>
                <a:spcPts val="600"/>
              </a:spcAft>
              <a:buFont typeface="Courier New" panose="02070309020205020404" pitchFamily="49" charset="0"/>
              <a:buChar char="o"/>
            </a:pPr>
            <a:r>
              <a:rPr lang="en-US" sz="1300" dirty="0">
                <a:latin typeface="Arial" panose="020B0604020202020204" pitchFamily="34" charset="0"/>
                <a:ea typeface="Calibri" panose="020F0502020204030204" pitchFamily="34" charset="0"/>
                <a:cs typeface="Arial" panose="020B0604020202020204" pitchFamily="34" charset="0"/>
              </a:rPr>
              <a:t>Tasks combined/unified with a component of the service where there was no clear link</a:t>
            </a:r>
          </a:p>
          <a:p>
            <a:pPr marL="168275" indent="-168275">
              <a:spcAft>
                <a:spcPts val="3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Principle 3: Multiplication</a:t>
            </a:r>
            <a:endParaRPr lang="en-US" sz="1300" dirty="0">
              <a:latin typeface="Arial" panose="020B0604020202020204" pitchFamily="34" charset="0"/>
              <a:ea typeface="Calibri" panose="020F0502020204030204" pitchFamily="34" charset="0"/>
              <a:cs typeface="Arial" panose="020B0604020202020204" pitchFamily="34" charset="0"/>
            </a:endParaRPr>
          </a:p>
          <a:p>
            <a:pPr marL="347663" lvl="1" indent="-179388">
              <a:spcAft>
                <a:spcPts val="600"/>
              </a:spcAft>
              <a:buFont typeface="Courier New" panose="02070309020205020404" pitchFamily="49" charset="0"/>
              <a:buChar char="o"/>
            </a:pPr>
            <a:r>
              <a:rPr lang="en-US" sz="1300" dirty="0">
                <a:latin typeface="Arial" panose="020B0604020202020204" pitchFamily="34" charset="0"/>
                <a:ea typeface="Calibri" panose="020F0502020204030204" pitchFamily="34" charset="0"/>
                <a:cs typeface="Arial" panose="020B0604020202020204" pitchFamily="34" charset="0"/>
              </a:rPr>
              <a:t>A particular component is copied and altered slightly even when there doesn’t seem to be any purpose in the alteration </a:t>
            </a:r>
          </a:p>
          <a:p>
            <a:pPr marL="168275" indent="-168275">
              <a:spcAft>
                <a:spcPts val="3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Principle 4: Division</a:t>
            </a:r>
            <a:endParaRPr lang="en-US" sz="1300" dirty="0">
              <a:latin typeface="Arial" panose="020B0604020202020204" pitchFamily="34" charset="0"/>
              <a:ea typeface="Calibri" panose="020F0502020204030204" pitchFamily="34" charset="0"/>
              <a:cs typeface="Arial" panose="020B0604020202020204" pitchFamily="34" charset="0"/>
            </a:endParaRPr>
          </a:p>
          <a:p>
            <a:pPr marL="347663" lvl="1" indent="-179388">
              <a:spcAft>
                <a:spcPts val="600"/>
              </a:spcAft>
              <a:buFont typeface="Courier New" panose="02070309020205020404" pitchFamily="49" charset="0"/>
              <a:buChar char="o"/>
            </a:pPr>
            <a:r>
              <a:rPr lang="en-US" sz="1300" dirty="0">
                <a:latin typeface="Arial" panose="020B0604020202020204" pitchFamily="34" charset="0"/>
                <a:ea typeface="Calibri" panose="020F0502020204030204" pitchFamily="34" charset="0"/>
                <a:cs typeface="Arial" panose="020B0604020202020204" pitchFamily="34" charset="0"/>
              </a:rPr>
              <a:t>Service/process component is divided out of their normal function and placed somewhere else in the process</a:t>
            </a:r>
          </a:p>
          <a:p>
            <a:pPr marL="168275" indent="-168275">
              <a:spcAft>
                <a:spcPts val="3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Principle 5: Attribute Dependency</a:t>
            </a:r>
            <a:endParaRPr lang="en-US" sz="1300" dirty="0">
              <a:latin typeface="Arial" panose="020B0604020202020204" pitchFamily="34" charset="0"/>
              <a:ea typeface="Calibri" panose="020F0502020204030204" pitchFamily="34" charset="0"/>
              <a:cs typeface="Arial" panose="020B0604020202020204" pitchFamily="34" charset="0"/>
            </a:endParaRPr>
          </a:p>
          <a:p>
            <a:pPr marL="347663" lvl="1" indent="-179388">
              <a:buFont typeface="Courier New" panose="02070309020205020404" pitchFamily="49" charset="0"/>
              <a:buChar char="o"/>
            </a:pPr>
            <a:r>
              <a:rPr lang="en-US" sz="1300" dirty="0">
                <a:latin typeface="Arial" panose="020B0604020202020204" pitchFamily="34" charset="0"/>
                <a:ea typeface="Calibri" panose="020F0502020204030204" pitchFamily="34" charset="0"/>
                <a:cs typeface="Arial" panose="020B0604020202020204" pitchFamily="34" charset="0"/>
              </a:rPr>
              <a:t>Two attributes that don’t have a clear correlation are linked so that when one attribute changes the other responds</a:t>
            </a:r>
          </a:p>
        </p:txBody>
      </p:sp>
      <p:graphicFrame>
        <p:nvGraphicFramePr>
          <p:cNvPr id="22" name="Table 21">
            <a:extLst>
              <a:ext uri="{FF2B5EF4-FFF2-40B4-BE49-F238E27FC236}">
                <a16:creationId xmlns:a16="http://schemas.microsoft.com/office/drawing/2014/main" id="{41F11F5F-771F-4658-B8E0-2F38A89F9826}"/>
              </a:ext>
            </a:extLst>
          </p:cNvPr>
          <p:cNvGraphicFramePr>
            <a:graphicFrameLocks noGrp="1"/>
          </p:cNvGraphicFramePr>
          <p:nvPr>
            <p:extLst>
              <p:ext uri="{D42A27DB-BD31-4B8C-83A1-F6EECF244321}">
                <p14:modId xmlns:p14="http://schemas.microsoft.com/office/powerpoint/2010/main" val="134809250"/>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86853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10108857"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Mind Map &amp; Flower Association</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43831"/>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97591"/>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9759" y="1622766"/>
            <a:ext cx="5416794"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Mind Mapping gives structure and clear organization of information so you can see how pieces fit together and in which direction they lead to</a:t>
            </a:r>
          </a:p>
        </p:txBody>
      </p:sp>
      <p:sp>
        <p:nvSpPr>
          <p:cNvPr id="17" name="Rectangle 16"/>
          <p:cNvSpPr/>
          <p:nvPr/>
        </p:nvSpPr>
        <p:spPr>
          <a:xfrm>
            <a:off x="-10260" y="2993604"/>
            <a:ext cx="5407198" cy="1369606"/>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visual way of brainstorming ideas by focusing on a particular problem or ask and then expanding the ideas outwards in a chart/map</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Flower association (also known as the lotus blossom technique, flow association, etc. other variations) is a more structured technique to visually represent connecting ideas</a:t>
            </a:r>
          </a:p>
        </p:txBody>
      </p:sp>
      <p:sp>
        <p:nvSpPr>
          <p:cNvPr id="21" name="Rectangle 20"/>
          <p:cNvSpPr/>
          <p:nvPr/>
        </p:nvSpPr>
        <p:spPr>
          <a:xfrm>
            <a:off x="5414139" y="1600612"/>
            <a:ext cx="6762430" cy="3947234"/>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On a blank canvas of any medium (e.g. blank paper or computer draw tool), start with the main subject or problem in the center and circle it</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Then branch out with subcategories that break down the main subject or problem and write it out on the line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When a new idea or piece of information can be linked to a branch, encase it in within another circle</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Optional designs for more clarity:</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Decrease the size of the arrow as you dive deeper </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Change colors for major subsections of the mind map</a:t>
            </a:r>
          </a:p>
          <a:p>
            <a:pPr lvl="1" indent="-228600">
              <a:spcAft>
                <a:spcPts val="12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Highlight areas of real potential and how they link back to the main subject or problem</a:t>
            </a:r>
          </a:p>
          <a:p>
            <a:pPr>
              <a:spcAft>
                <a:spcPts val="600"/>
              </a:spcAft>
            </a:pPr>
            <a:r>
              <a:rPr lang="en-US" sz="1300" b="1" dirty="0">
                <a:latin typeface="Arial" panose="020B0604020202020204" pitchFamily="34" charset="0"/>
                <a:cs typeface="Arial" panose="020B0604020202020204" pitchFamily="34" charset="0"/>
              </a:rPr>
              <a:t>Flower Association</a:t>
            </a:r>
            <a:r>
              <a:rPr lang="en-US" sz="1300" dirty="0">
                <a:latin typeface="Arial" panose="020B0604020202020204" pitchFamily="34" charset="0"/>
                <a:cs typeface="Arial" panose="020B0604020202020204" pitchFamily="34" charset="0"/>
              </a:rPr>
              <a:t>: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Starting with main idea, theme, subject or problem in the center and then generate associating ideas around it like flower petals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Use each petal as a new center and generate more/secondary associating ideas which may lead to new inspiration </a:t>
            </a:r>
          </a:p>
        </p:txBody>
      </p:sp>
      <p:pic>
        <p:nvPicPr>
          <p:cNvPr id="22" name="Picture 2" descr="http://www.artremote.com/wp-content/uploads/2011/03/mind_ma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57" y="5293389"/>
            <a:ext cx="1632220" cy="953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a:extLst>
              <a:ext uri="{FF2B5EF4-FFF2-40B4-BE49-F238E27FC236}">
                <a16:creationId xmlns:a16="http://schemas.microsoft.com/office/drawing/2014/main" id="{96316E55-17E6-4C8D-988F-AD8A191E468C}"/>
              </a:ext>
            </a:extLst>
          </p:cNvPr>
          <p:cNvGraphicFramePr>
            <a:graphicFrameLocks noGrp="1"/>
          </p:cNvGraphicFramePr>
          <p:nvPr>
            <p:extLst>
              <p:ext uri="{D42A27DB-BD31-4B8C-83A1-F6EECF244321}">
                <p14:modId xmlns:p14="http://schemas.microsoft.com/office/powerpoint/2010/main" val="2376343627"/>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35844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hevron 88">
            <a:hlinkClick r:id="rId3" action="ppaction://hlinksldjump"/>
          </p:cNvPr>
          <p:cNvSpPr/>
          <p:nvPr/>
        </p:nvSpPr>
        <p:spPr>
          <a:xfrm>
            <a:off x="11793512" y="3211797"/>
            <a:ext cx="318171" cy="587433"/>
          </a:xfrm>
          <a:prstGeom prst="chevron">
            <a:avLst/>
          </a:prstGeom>
          <a:solidFill>
            <a:schemeClr val="tx1"/>
          </a:solidFill>
          <a:ln w="25400" cap="flat" cmpd="sng" algn="ctr">
            <a:solidFill>
              <a:schemeClr val="tx1"/>
            </a:solidFill>
            <a:prstDash val="solid"/>
          </a:ln>
          <a:effectLst/>
        </p:spPr>
        <p:txBody>
          <a:bodyPr rtlCol="0" anchor="ctr"/>
          <a:lstStyle/>
          <a:p>
            <a:pPr algn="ctr" defTabSz="1108392">
              <a:defRPr/>
            </a:pPr>
            <a:endParaRPr lang="en-US" sz="2182" kern="0" dirty="0">
              <a:latin typeface="+mj-lt"/>
            </a:endParaRPr>
          </a:p>
        </p:txBody>
      </p:sp>
      <p:sp>
        <p:nvSpPr>
          <p:cNvPr id="90" name="Chevron 89">
            <a:hlinkClick r:id="rId4" action="ppaction://hlinksldjump"/>
          </p:cNvPr>
          <p:cNvSpPr/>
          <p:nvPr/>
        </p:nvSpPr>
        <p:spPr>
          <a:xfrm flipH="1">
            <a:off x="73060" y="3211797"/>
            <a:ext cx="356806" cy="587433"/>
          </a:xfrm>
          <a:prstGeom prst="chevron">
            <a:avLst/>
          </a:prstGeom>
          <a:solidFill>
            <a:schemeClr val="tx1"/>
          </a:solidFill>
          <a:ln w="25400" cap="flat" cmpd="sng" algn="ctr">
            <a:solidFill>
              <a:schemeClr val="tx1"/>
            </a:solidFill>
            <a:prstDash val="solid"/>
          </a:ln>
          <a:effectLst/>
        </p:spPr>
        <p:txBody>
          <a:bodyPr rtlCol="0" anchor="ctr"/>
          <a:lstStyle/>
          <a:p>
            <a:pPr algn="ctr" defTabSz="1108392">
              <a:defRPr/>
            </a:pPr>
            <a:endParaRPr lang="en-US" sz="2182" kern="0" dirty="0">
              <a:latin typeface="+mj-lt"/>
            </a:endParaRPr>
          </a:p>
        </p:txBody>
      </p:sp>
      <p:sp>
        <p:nvSpPr>
          <p:cNvPr id="14" name="TextBox 13">
            <a:extLst>
              <a:ext uri="{FF2B5EF4-FFF2-40B4-BE49-F238E27FC236}">
                <a16:creationId xmlns:a16="http://schemas.microsoft.com/office/drawing/2014/main" id="{78ED54B7-203E-4A2A-B0F4-3FE37F59F530}"/>
              </a:ext>
            </a:extLst>
          </p:cNvPr>
          <p:cNvSpPr txBox="1"/>
          <p:nvPr/>
        </p:nvSpPr>
        <p:spPr>
          <a:xfrm>
            <a:off x="11414125" y="6477000"/>
            <a:ext cx="307975" cy="153888"/>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1000" smtClean="0">
                <a:solidFill>
                  <a:schemeClr val="tx1"/>
                </a:solidFill>
              </a:rPr>
              <a:pPr algn="r" defTabSz="1219170">
                <a:spcBef>
                  <a:spcPts val="800"/>
                </a:spcBef>
                <a:buSzPct val="100000"/>
                <a:buFont typeface="Arial"/>
                <a:buNone/>
              </a:pPr>
              <a:t>3</a:t>
            </a:fld>
            <a:endParaRPr lang="en-US" sz="1000" dirty="0">
              <a:solidFill>
                <a:schemeClr val="tx1"/>
              </a:solidFill>
            </a:endParaRPr>
          </a:p>
        </p:txBody>
      </p:sp>
      <p:grpSp>
        <p:nvGrpSpPr>
          <p:cNvPr id="2" name="Group 1">
            <a:extLst>
              <a:ext uri="{FF2B5EF4-FFF2-40B4-BE49-F238E27FC236}">
                <a16:creationId xmlns:a16="http://schemas.microsoft.com/office/drawing/2014/main" id="{AE5227D3-DDFB-4850-B8AC-5BE1FE5DFDC5}"/>
              </a:ext>
            </a:extLst>
          </p:cNvPr>
          <p:cNvGrpSpPr/>
          <p:nvPr/>
        </p:nvGrpSpPr>
        <p:grpSpPr>
          <a:xfrm>
            <a:off x="879582" y="885056"/>
            <a:ext cx="10583361" cy="3578462"/>
            <a:chOff x="879582" y="885056"/>
            <a:chExt cx="10583361" cy="3578462"/>
          </a:xfrm>
        </p:grpSpPr>
        <p:sp>
          <p:nvSpPr>
            <p:cNvPr id="74" name="Rectangle 73">
              <a:extLst>
                <a:ext uri="{FF2B5EF4-FFF2-40B4-BE49-F238E27FC236}">
                  <a16:creationId xmlns:a16="http://schemas.microsoft.com/office/drawing/2014/main" id="{CC12AE54-CE3D-400C-9CF8-89C3604EB269}"/>
                </a:ext>
              </a:extLst>
            </p:cNvPr>
            <p:cNvSpPr/>
            <p:nvPr/>
          </p:nvSpPr>
          <p:spPr>
            <a:xfrm>
              <a:off x="7971473" y="885056"/>
              <a:ext cx="3474720" cy="31684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05840"/>
              <a:r>
                <a:rPr lang="fr-CA" sz="1600" dirty="0">
                  <a:solidFill>
                    <a:prstClr val="white"/>
                  </a:solidFill>
                  <a:latin typeface="Arial" panose="020B0604020202020204" pitchFamily="34" charset="0"/>
                  <a:cs typeface="Arial" panose="020B0604020202020204" pitchFamily="34" charset="0"/>
                </a:rPr>
                <a:t>SEIZING</a:t>
              </a:r>
              <a:endParaRPr lang="en-US" sz="1600" dirty="0">
                <a:solidFill>
                  <a:prstClr val="white"/>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2DA99715-3AEA-49C5-BF0D-17543FA6EC67}"/>
                </a:ext>
              </a:extLst>
            </p:cNvPr>
            <p:cNvSpPr/>
            <p:nvPr/>
          </p:nvSpPr>
          <p:spPr>
            <a:xfrm>
              <a:off x="4425528" y="885056"/>
              <a:ext cx="3474720" cy="31684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05840"/>
              <a:r>
                <a:rPr lang="fr-CA" sz="1600" dirty="0">
                  <a:solidFill>
                    <a:prstClr val="white"/>
                  </a:solidFill>
                  <a:latin typeface="Arial" panose="020B0604020202020204" pitchFamily="34" charset="0"/>
                  <a:cs typeface="Arial" panose="020B0604020202020204" pitchFamily="34" charset="0"/>
                </a:rPr>
                <a:t>SHAPING</a:t>
              </a:r>
              <a:endParaRPr lang="en-US" sz="1600" dirty="0">
                <a:solidFill>
                  <a:prstClr val="white"/>
                </a:solidFill>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F4A7250F-B1D9-4AB3-9CB9-2BCCE8A65839}"/>
                </a:ext>
              </a:extLst>
            </p:cNvPr>
            <p:cNvSpPr/>
            <p:nvPr/>
          </p:nvSpPr>
          <p:spPr>
            <a:xfrm>
              <a:off x="879582" y="885056"/>
              <a:ext cx="3474720" cy="316848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05840"/>
              <a:r>
                <a:rPr lang="fr-CA" sz="1600" dirty="0">
                  <a:solidFill>
                    <a:prstClr val="white"/>
                  </a:solidFill>
                  <a:latin typeface="Arial" panose="020B0604020202020204" pitchFamily="34" charset="0"/>
                  <a:cs typeface="Arial" panose="020B0604020202020204" pitchFamily="34" charset="0"/>
                </a:rPr>
                <a:t>SENSING</a:t>
              </a:r>
              <a:endParaRPr lang="en-US" sz="1600" dirty="0">
                <a:solidFill>
                  <a:prstClr val="white"/>
                </a:solidFill>
                <a:latin typeface="Arial" panose="020B0604020202020204" pitchFamily="34" charset="0"/>
                <a:cs typeface="Arial" panose="020B0604020202020204" pitchFamily="34" charset="0"/>
              </a:endParaRPr>
            </a:p>
          </p:txBody>
        </p:sp>
        <p:sp>
          <p:nvSpPr>
            <p:cNvPr id="77" name="Flowchart: Connector 76">
              <a:extLst>
                <a:ext uri="{FF2B5EF4-FFF2-40B4-BE49-F238E27FC236}">
                  <a16:creationId xmlns:a16="http://schemas.microsoft.com/office/drawing/2014/main" id="{804F238C-C0E5-4005-9F64-4CD49934FA3D}"/>
                </a:ext>
              </a:extLst>
            </p:cNvPr>
            <p:cNvSpPr/>
            <p:nvPr/>
          </p:nvSpPr>
          <p:spPr>
            <a:xfrm>
              <a:off x="3375563" y="1696103"/>
              <a:ext cx="2103120" cy="1771670"/>
            </a:xfrm>
            <a:prstGeom prst="flowChartConnector">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srgbClr val="FFFFFF"/>
                </a:solidFill>
                <a:latin typeface="Arial" panose="020B0604020202020204" pitchFamily="34" charset="0"/>
                <a:cs typeface="Arial" panose="020B0604020202020204" pitchFamily="34" charset="0"/>
              </a:endParaRPr>
            </a:p>
          </p:txBody>
        </p:sp>
        <p:sp>
          <p:nvSpPr>
            <p:cNvPr id="78" name="Flowchart: Connector 77">
              <a:extLst>
                <a:ext uri="{FF2B5EF4-FFF2-40B4-BE49-F238E27FC236}">
                  <a16:creationId xmlns:a16="http://schemas.microsoft.com/office/drawing/2014/main" id="{3CF62920-79BD-4CDA-BF3E-0FD0849F8137}"/>
                </a:ext>
              </a:extLst>
            </p:cNvPr>
            <p:cNvSpPr/>
            <p:nvPr/>
          </p:nvSpPr>
          <p:spPr>
            <a:xfrm>
              <a:off x="6901643" y="1694738"/>
              <a:ext cx="2103120" cy="1771670"/>
            </a:xfrm>
            <a:prstGeom prst="flowChartConnector">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srgbClr val="FFFFFF"/>
                </a:solidFill>
                <a:latin typeface="Arial" panose="020B0604020202020204" pitchFamily="34" charset="0"/>
                <a:cs typeface="Arial" panose="020B0604020202020204" pitchFamily="34" charset="0"/>
              </a:endParaRPr>
            </a:p>
          </p:txBody>
        </p:sp>
        <p:sp>
          <p:nvSpPr>
            <p:cNvPr id="79" name="Right Arrow 97">
              <a:extLst>
                <a:ext uri="{FF2B5EF4-FFF2-40B4-BE49-F238E27FC236}">
                  <a16:creationId xmlns:a16="http://schemas.microsoft.com/office/drawing/2014/main" id="{AE2D1AB0-286D-4C32-9595-B17DAD1C8385}"/>
                </a:ext>
              </a:extLst>
            </p:cNvPr>
            <p:cNvSpPr/>
            <p:nvPr/>
          </p:nvSpPr>
          <p:spPr>
            <a:xfrm rot="9459584">
              <a:off x="8318852" y="3262763"/>
              <a:ext cx="110693" cy="218219"/>
            </a:xfrm>
            <a:prstGeom prst="rightArrow">
              <a:avLst>
                <a:gd name="adj1" fmla="val 100000"/>
                <a:gd name="adj2" fmla="val 10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80" name="Oval 79">
              <a:extLst>
                <a:ext uri="{FF2B5EF4-FFF2-40B4-BE49-F238E27FC236}">
                  <a16:creationId xmlns:a16="http://schemas.microsoft.com/office/drawing/2014/main" id="{D5068212-0301-4C13-A232-64618746E5B3}"/>
                </a:ext>
              </a:extLst>
            </p:cNvPr>
            <p:cNvSpPr/>
            <p:nvPr/>
          </p:nvSpPr>
          <p:spPr>
            <a:xfrm>
              <a:off x="5111758" y="1694738"/>
              <a:ext cx="2103120" cy="177167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srgbClr val="FFFFFF"/>
                </a:solidFill>
                <a:latin typeface="Arial" panose="020B0604020202020204" pitchFamily="34" charset="0"/>
                <a:cs typeface="Arial" panose="020B0604020202020204" pitchFamily="34" charset="0"/>
              </a:endParaRPr>
            </a:p>
          </p:txBody>
        </p:sp>
        <p:sp>
          <p:nvSpPr>
            <p:cNvPr id="81" name="Oval 80">
              <a:extLst>
                <a:ext uri="{FF2B5EF4-FFF2-40B4-BE49-F238E27FC236}">
                  <a16:creationId xmlns:a16="http://schemas.microsoft.com/office/drawing/2014/main" id="{83C8AB33-63E0-45BB-B489-709989305957}"/>
                </a:ext>
              </a:extLst>
            </p:cNvPr>
            <p:cNvSpPr/>
            <p:nvPr/>
          </p:nvSpPr>
          <p:spPr>
            <a:xfrm>
              <a:off x="1549924" y="1696145"/>
              <a:ext cx="2103120" cy="1771670"/>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srgbClr val="FFFFFF"/>
                </a:solidFill>
                <a:latin typeface="Arial" panose="020B0604020202020204" pitchFamily="34" charset="0"/>
                <a:cs typeface="Arial" panose="020B0604020202020204" pitchFamily="34" charset="0"/>
              </a:endParaRPr>
            </a:p>
          </p:txBody>
        </p:sp>
        <p:sp>
          <p:nvSpPr>
            <p:cNvPr id="82" name="Bent Arrow 107">
              <a:extLst>
                <a:ext uri="{FF2B5EF4-FFF2-40B4-BE49-F238E27FC236}">
                  <a16:creationId xmlns:a16="http://schemas.microsoft.com/office/drawing/2014/main" id="{E2CB8AFC-9EE9-4B6F-B098-FD645DD5E18D}"/>
                </a:ext>
              </a:extLst>
            </p:cNvPr>
            <p:cNvSpPr/>
            <p:nvPr/>
          </p:nvSpPr>
          <p:spPr>
            <a:xfrm rot="10800000">
              <a:off x="8300125" y="3220580"/>
              <a:ext cx="513494" cy="724224"/>
            </a:xfrm>
            <a:prstGeom prst="bentArrow">
              <a:avLst>
                <a:gd name="adj1" fmla="val 25000"/>
                <a:gd name="adj2" fmla="val 41408"/>
                <a:gd name="adj3" fmla="val 44283"/>
                <a:gd name="adj4" fmla="val 55717"/>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black"/>
                </a:solidFill>
                <a:latin typeface="Arial" panose="020B0604020202020204" pitchFamily="34" charset="0"/>
                <a:cs typeface="Arial" panose="020B0604020202020204" pitchFamily="34" charset="0"/>
              </a:endParaRPr>
            </a:p>
          </p:txBody>
        </p:sp>
        <p:sp>
          <p:nvSpPr>
            <p:cNvPr id="83" name="Bent Arrow 108">
              <a:extLst>
                <a:ext uri="{FF2B5EF4-FFF2-40B4-BE49-F238E27FC236}">
                  <a16:creationId xmlns:a16="http://schemas.microsoft.com/office/drawing/2014/main" id="{8DDBCF3B-99BF-4AEC-93A8-CCCC1560CE47}"/>
                </a:ext>
              </a:extLst>
            </p:cNvPr>
            <p:cNvSpPr/>
            <p:nvPr/>
          </p:nvSpPr>
          <p:spPr>
            <a:xfrm rot="10800000">
              <a:off x="6596092" y="3160828"/>
              <a:ext cx="513494" cy="724224"/>
            </a:xfrm>
            <a:prstGeom prst="bentArrow">
              <a:avLst>
                <a:gd name="adj1" fmla="val 25000"/>
                <a:gd name="adj2" fmla="val 41408"/>
                <a:gd name="adj3" fmla="val 44283"/>
                <a:gd name="adj4" fmla="val 55717"/>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black"/>
                </a:solidFill>
                <a:latin typeface="Arial" panose="020B0604020202020204" pitchFamily="34" charset="0"/>
                <a:cs typeface="Arial" panose="020B0604020202020204" pitchFamily="34" charset="0"/>
              </a:endParaRPr>
            </a:p>
          </p:txBody>
        </p:sp>
        <p:sp>
          <p:nvSpPr>
            <p:cNvPr id="84" name="Bent Arrow 109">
              <a:extLst>
                <a:ext uri="{FF2B5EF4-FFF2-40B4-BE49-F238E27FC236}">
                  <a16:creationId xmlns:a16="http://schemas.microsoft.com/office/drawing/2014/main" id="{D4015D71-6BA4-49FF-9FF9-A52ACD2455C7}"/>
                </a:ext>
              </a:extLst>
            </p:cNvPr>
            <p:cNvSpPr/>
            <p:nvPr/>
          </p:nvSpPr>
          <p:spPr>
            <a:xfrm rot="10800000">
              <a:off x="4937079" y="3208668"/>
              <a:ext cx="513494" cy="724224"/>
            </a:xfrm>
            <a:prstGeom prst="bentArrow">
              <a:avLst>
                <a:gd name="adj1" fmla="val 25000"/>
                <a:gd name="adj2" fmla="val 41408"/>
                <a:gd name="adj3" fmla="val 44283"/>
                <a:gd name="adj4" fmla="val 55717"/>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black"/>
                </a:solidFill>
                <a:latin typeface="Arial" panose="020B0604020202020204" pitchFamily="34" charset="0"/>
                <a:cs typeface="Arial" panose="020B0604020202020204" pitchFamily="34" charset="0"/>
              </a:endParaRPr>
            </a:p>
          </p:txBody>
        </p:sp>
        <p:sp>
          <p:nvSpPr>
            <p:cNvPr id="85" name="Bent Arrow 110">
              <a:extLst>
                <a:ext uri="{FF2B5EF4-FFF2-40B4-BE49-F238E27FC236}">
                  <a16:creationId xmlns:a16="http://schemas.microsoft.com/office/drawing/2014/main" id="{52FFA18A-D244-482F-8C6C-8FE7838478AD}"/>
                </a:ext>
              </a:extLst>
            </p:cNvPr>
            <p:cNvSpPr/>
            <p:nvPr/>
          </p:nvSpPr>
          <p:spPr>
            <a:xfrm rot="10800000">
              <a:off x="3131316" y="3208668"/>
              <a:ext cx="513494" cy="724224"/>
            </a:xfrm>
            <a:prstGeom prst="bentArrow">
              <a:avLst>
                <a:gd name="adj1" fmla="val 25000"/>
                <a:gd name="adj2" fmla="val 41408"/>
                <a:gd name="adj3" fmla="val 44283"/>
                <a:gd name="adj4" fmla="val 55717"/>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black"/>
                </a:solidFill>
                <a:latin typeface="Arial" panose="020B0604020202020204" pitchFamily="34" charset="0"/>
                <a:cs typeface="Arial" panose="020B0604020202020204" pitchFamily="34" charset="0"/>
              </a:endParaRPr>
            </a:p>
          </p:txBody>
        </p:sp>
        <p:sp>
          <p:nvSpPr>
            <p:cNvPr id="86" name="Rounded Rectangle 111">
              <a:extLst>
                <a:ext uri="{FF2B5EF4-FFF2-40B4-BE49-F238E27FC236}">
                  <a16:creationId xmlns:a16="http://schemas.microsoft.com/office/drawing/2014/main" id="{E947D3B8-0CD6-4C57-9ABF-8F89E6FAA70C}"/>
                </a:ext>
              </a:extLst>
            </p:cNvPr>
            <p:cNvSpPr/>
            <p:nvPr/>
          </p:nvSpPr>
          <p:spPr>
            <a:xfrm>
              <a:off x="1104749" y="2543892"/>
              <a:ext cx="9966960" cy="1134635"/>
            </a:xfrm>
            <a:prstGeom prst="roundRect">
              <a:avLst>
                <a:gd name="adj" fmla="val 50000"/>
              </a:avLst>
            </a:prstGeom>
            <a:noFill/>
            <a:ln w="149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8ADE878F-2A3E-47FE-AFA4-00BA2EED8742}"/>
                </a:ext>
              </a:extLst>
            </p:cNvPr>
            <p:cNvGrpSpPr/>
            <p:nvPr/>
          </p:nvGrpSpPr>
          <p:grpSpPr>
            <a:xfrm>
              <a:off x="1324223" y="1903003"/>
              <a:ext cx="1188720" cy="1367948"/>
              <a:chOff x="439645" y="2370142"/>
              <a:chExt cx="1188720" cy="1367948"/>
            </a:xfrm>
          </p:grpSpPr>
          <p:sp>
            <p:nvSpPr>
              <p:cNvPr id="168" name="Rectangle 167">
                <a:extLst>
                  <a:ext uri="{FF2B5EF4-FFF2-40B4-BE49-F238E27FC236}">
                    <a16:creationId xmlns:a16="http://schemas.microsoft.com/office/drawing/2014/main" id="{67184EBE-6F75-4AF9-A830-0E1AD925CD8E}"/>
                  </a:ext>
                </a:extLst>
              </p:cNvPr>
              <p:cNvSpPr>
                <a:spLocks/>
              </p:cNvSpPr>
              <p:nvPr/>
            </p:nvSpPr>
            <p:spPr>
              <a:xfrm>
                <a:off x="439645" y="2434224"/>
                <a:ext cx="1188720" cy="1303866"/>
              </a:xfrm>
              <a:prstGeom prst="rect">
                <a:avLst/>
              </a:prstGeom>
              <a:solidFill>
                <a:schemeClr val="accent6">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169" name="Group 168">
                <a:extLst>
                  <a:ext uri="{FF2B5EF4-FFF2-40B4-BE49-F238E27FC236}">
                    <a16:creationId xmlns:a16="http://schemas.microsoft.com/office/drawing/2014/main" id="{1AD4BB13-65C9-4344-B89B-9CECEB700817}"/>
                  </a:ext>
                </a:extLst>
              </p:cNvPr>
              <p:cNvGrpSpPr/>
              <p:nvPr/>
            </p:nvGrpSpPr>
            <p:grpSpPr>
              <a:xfrm>
                <a:off x="651155" y="2370142"/>
                <a:ext cx="750222" cy="1107996"/>
                <a:chOff x="636120" y="2370142"/>
                <a:chExt cx="750222" cy="1107996"/>
              </a:xfrm>
            </p:grpSpPr>
            <p:sp>
              <p:nvSpPr>
                <p:cNvPr id="171" name="Oval 170">
                  <a:extLst>
                    <a:ext uri="{FF2B5EF4-FFF2-40B4-BE49-F238E27FC236}">
                      <a16:creationId xmlns:a16="http://schemas.microsoft.com/office/drawing/2014/main" id="{3102F284-05AE-4655-81A0-A908AFA3E054}"/>
                    </a:ext>
                  </a:extLst>
                </p:cNvPr>
                <p:cNvSpPr>
                  <a:spLocks noChangeAspect="1"/>
                </p:cNvSpPr>
                <p:nvPr/>
              </p:nvSpPr>
              <p:spPr>
                <a:xfrm>
                  <a:off x="682084" y="2525883"/>
                  <a:ext cx="704258" cy="6664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F334A547-5675-4FD8-B3CE-586B2D19BD27}"/>
                    </a:ext>
                  </a:extLst>
                </p:cNvPr>
                <p:cNvSpPr txBox="1"/>
                <p:nvPr/>
              </p:nvSpPr>
              <p:spPr>
                <a:xfrm>
                  <a:off x="636120" y="2370142"/>
                  <a:ext cx="748282" cy="1107996"/>
                </a:xfrm>
                <a:prstGeom prst="rect">
                  <a:avLst/>
                </a:prstGeom>
                <a:noFill/>
              </p:spPr>
              <p:txBody>
                <a:bodyPr wrap="none" lIns="182880" rtlCol="0">
                  <a:spAutoFit/>
                </a:bodyPr>
                <a:lstStyle/>
                <a:p>
                  <a:pPr algn="ctr" defTabSz="1005840"/>
                  <a:r>
                    <a:rPr lang="fr-CA" sz="6600" dirty="0">
                      <a:solidFill>
                        <a:prstClr val="white"/>
                      </a:solidFill>
                      <a:latin typeface="Arial" panose="020B0604020202020204" pitchFamily="34" charset="0"/>
                      <a:cs typeface="Arial" panose="020B0604020202020204" pitchFamily="34" charset="0"/>
                    </a:rPr>
                    <a:t>?</a:t>
                  </a:r>
                  <a:endParaRPr lang="en-US" sz="3080" dirty="0">
                    <a:solidFill>
                      <a:prstClr val="white"/>
                    </a:solidFill>
                    <a:latin typeface="Arial" panose="020B0604020202020204" pitchFamily="34" charset="0"/>
                    <a:cs typeface="Arial" panose="020B0604020202020204" pitchFamily="34" charset="0"/>
                  </a:endParaRPr>
                </a:p>
              </p:txBody>
            </p:sp>
          </p:grpSp>
          <p:sp>
            <p:nvSpPr>
              <p:cNvPr id="170" name="TextBox 169">
                <a:extLst>
                  <a:ext uri="{FF2B5EF4-FFF2-40B4-BE49-F238E27FC236}">
                    <a16:creationId xmlns:a16="http://schemas.microsoft.com/office/drawing/2014/main" id="{CFFD06CF-883B-45D6-8FAF-1F3B33343742}"/>
                  </a:ext>
                </a:extLst>
              </p:cNvPr>
              <p:cNvSpPr txBox="1"/>
              <p:nvPr/>
            </p:nvSpPr>
            <p:spPr>
              <a:xfrm>
                <a:off x="500606" y="3317658"/>
                <a:ext cx="1109628" cy="400110"/>
              </a:xfrm>
              <a:prstGeom prst="rect">
                <a:avLst/>
              </a:prstGeom>
              <a:noFill/>
            </p:spPr>
            <p:txBody>
              <a:bodyPr wrap="square" lIns="0" rIns="0" rtlCol="0">
                <a:spAutoFit/>
              </a:bodyPr>
              <a:lstStyle/>
              <a:p>
                <a:pPr algn="ctr" defTabSz="1005840"/>
                <a:r>
                  <a:rPr lang="en-US" sz="1000" b="1" u="sng" dirty="0">
                    <a:latin typeface="Arial"/>
                  </a:rPr>
                  <a:t>D</a:t>
                </a:r>
                <a:r>
                  <a:rPr lang="en-US" sz="1000" b="1" dirty="0">
                    <a:latin typeface="Arial"/>
                  </a:rPr>
                  <a:t>iscover &amp; Analyze Market </a:t>
                </a:r>
                <a:endParaRPr lang="en-US" sz="1000" dirty="0">
                  <a:latin typeface="Arial"/>
                </a:endParaRPr>
              </a:p>
            </p:txBody>
          </p:sp>
        </p:grpSp>
        <p:sp>
          <p:nvSpPr>
            <p:cNvPr id="91" name="Right Arrow 192">
              <a:extLst>
                <a:ext uri="{FF2B5EF4-FFF2-40B4-BE49-F238E27FC236}">
                  <a16:creationId xmlns:a16="http://schemas.microsoft.com/office/drawing/2014/main" id="{087FFE25-E2F5-4953-9767-BA43E40C9203}"/>
                </a:ext>
              </a:extLst>
            </p:cNvPr>
            <p:cNvSpPr/>
            <p:nvPr/>
          </p:nvSpPr>
          <p:spPr>
            <a:xfrm rot="1501126">
              <a:off x="8205098" y="1643018"/>
              <a:ext cx="110693" cy="218219"/>
            </a:xfrm>
            <a:prstGeom prst="rightArrow">
              <a:avLst>
                <a:gd name="adj1" fmla="val 100000"/>
                <a:gd name="adj2" fmla="val 10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92" name="Group 91">
              <a:extLst>
                <a:ext uri="{FF2B5EF4-FFF2-40B4-BE49-F238E27FC236}">
                  <a16:creationId xmlns:a16="http://schemas.microsoft.com/office/drawing/2014/main" id="{F8B143FD-97AE-464E-BE2A-7963A990BAFD}"/>
                </a:ext>
              </a:extLst>
            </p:cNvPr>
            <p:cNvGrpSpPr/>
            <p:nvPr/>
          </p:nvGrpSpPr>
          <p:grpSpPr>
            <a:xfrm>
              <a:off x="2964339" y="1965401"/>
              <a:ext cx="1188720" cy="1285228"/>
              <a:chOff x="1871036" y="2432540"/>
              <a:chExt cx="1188720" cy="1285228"/>
            </a:xfrm>
          </p:grpSpPr>
          <p:sp>
            <p:nvSpPr>
              <p:cNvPr id="163" name="Rectangle 162">
                <a:extLst>
                  <a:ext uri="{FF2B5EF4-FFF2-40B4-BE49-F238E27FC236}">
                    <a16:creationId xmlns:a16="http://schemas.microsoft.com/office/drawing/2014/main" id="{CA4C2FCD-A2AC-4674-BD18-B0C2C4E23FC6}"/>
                  </a:ext>
                </a:extLst>
              </p:cNvPr>
              <p:cNvSpPr>
                <a:spLocks/>
              </p:cNvSpPr>
              <p:nvPr/>
            </p:nvSpPr>
            <p:spPr>
              <a:xfrm>
                <a:off x="1871036" y="2432540"/>
                <a:ext cx="1188720" cy="1256570"/>
              </a:xfrm>
              <a:prstGeom prst="rect">
                <a:avLst/>
              </a:prstGeom>
              <a:solidFill>
                <a:schemeClr val="accent5"/>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64" name="Group 163">
                <a:extLst>
                  <a:ext uri="{FF2B5EF4-FFF2-40B4-BE49-F238E27FC236}">
                    <a16:creationId xmlns:a16="http://schemas.microsoft.com/office/drawing/2014/main" id="{F2471125-FEF4-41AA-9B9C-CE40ED95845C}"/>
                  </a:ext>
                </a:extLst>
              </p:cNvPr>
              <p:cNvGrpSpPr/>
              <p:nvPr/>
            </p:nvGrpSpPr>
            <p:grpSpPr>
              <a:xfrm>
                <a:off x="2111798" y="2525885"/>
                <a:ext cx="702846" cy="658859"/>
                <a:chOff x="2007619" y="2525885"/>
                <a:chExt cx="702846" cy="658859"/>
              </a:xfrm>
            </p:grpSpPr>
            <p:sp>
              <p:nvSpPr>
                <p:cNvPr id="166" name="Oval 165">
                  <a:extLst>
                    <a:ext uri="{FF2B5EF4-FFF2-40B4-BE49-F238E27FC236}">
                      <a16:creationId xmlns:a16="http://schemas.microsoft.com/office/drawing/2014/main" id="{FF14F5E9-0B6E-4340-A796-8DA92E0DC546}"/>
                    </a:ext>
                  </a:extLst>
                </p:cNvPr>
                <p:cNvSpPr>
                  <a:spLocks noChangeAspect="1"/>
                </p:cNvSpPr>
                <p:nvPr/>
              </p:nvSpPr>
              <p:spPr>
                <a:xfrm>
                  <a:off x="2007619" y="2525885"/>
                  <a:ext cx="702846" cy="6588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67" name="Freeform 22">
                  <a:extLst>
                    <a:ext uri="{FF2B5EF4-FFF2-40B4-BE49-F238E27FC236}">
                      <a16:creationId xmlns:a16="http://schemas.microsoft.com/office/drawing/2014/main" id="{6E6D4C73-B5D3-49F5-A834-EB9467139284}"/>
                    </a:ext>
                  </a:extLst>
                </p:cNvPr>
                <p:cNvSpPr>
                  <a:spLocks noChangeAspect="1" noEditPoints="1"/>
                </p:cNvSpPr>
                <p:nvPr/>
              </p:nvSpPr>
              <p:spPr bwMode="auto">
                <a:xfrm>
                  <a:off x="2183331" y="2549386"/>
                  <a:ext cx="351423" cy="595592"/>
                </a:xfrm>
                <a:custGeom>
                  <a:avLst/>
                  <a:gdLst/>
                  <a:ahLst/>
                  <a:cxnLst>
                    <a:cxn ang="0">
                      <a:pos x="28" y="88"/>
                    </a:cxn>
                    <a:cxn ang="0">
                      <a:pos x="37" y="79"/>
                    </a:cxn>
                    <a:cxn ang="0">
                      <a:pos x="55" y="79"/>
                    </a:cxn>
                    <a:cxn ang="0">
                      <a:pos x="59" y="74"/>
                    </a:cxn>
                    <a:cxn ang="0">
                      <a:pos x="28" y="74"/>
                    </a:cxn>
                    <a:cxn ang="0">
                      <a:pos x="23" y="70"/>
                    </a:cxn>
                    <a:cxn ang="0">
                      <a:pos x="23" y="70"/>
                    </a:cxn>
                    <a:cxn ang="0">
                      <a:pos x="28" y="49"/>
                    </a:cxn>
                    <a:cxn ang="0">
                      <a:pos x="28" y="49"/>
                    </a:cxn>
                    <a:cxn ang="0">
                      <a:pos x="29" y="48"/>
                    </a:cxn>
                    <a:cxn ang="0">
                      <a:pos x="28" y="49"/>
                    </a:cxn>
                    <a:cxn ang="0">
                      <a:pos x="33" y="45"/>
                    </a:cxn>
                    <a:cxn ang="0">
                      <a:pos x="40" y="45"/>
                    </a:cxn>
                    <a:cxn ang="0">
                      <a:pos x="40" y="51"/>
                    </a:cxn>
                    <a:cxn ang="0">
                      <a:pos x="40" y="51"/>
                    </a:cxn>
                    <a:cxn ang="0">
                      <a:pos x="40" y="57"/>
                    </a:cxn>
                    <a:cxn ang="0">
                      <a:pos x="40" y="57"/>
                    </a:cxn>
                    <a:cxn ang="0">
                      <a:pos x="40" y="57"/>
                    </a:cxn>
                    <a:cxn ang="0">
                      <a:pos x="40" y="57"/>
                    </a:cxn>
                    <a:cxn ang="0">
                      <a:pos x="41" y="58"/>
                    </a:cxn>
                    <a:cxn ang="0">
                      <a:pos x="41" y="58"/>
                    </a:cxn>
                    <a:cxn ang="0">
                      <a:pos x="42" y="58"/>
                    </a:cxn>
                    <a:cxn ang="0">
                      <a:pos x="42" y="60"/>
                    </a:cxn>
                    <a:cxn ang="0">
                      <a:pos x="44" y="63"/>
                    </a:cxn>
                    <a:cxn ang="0">
                      <a:pos x="47" y="63"/>
                    </a:cxn>
                    <a:cxn ang="0">
                      <a:pos x="49" y="60"/>
                    </a:cxn>
                    <a:cxn ang="0">
                      <a:pos x="49" y="58"/>
                    </a:cxn>
                    <a:cxn ang="0">
                      <a:pos x="51" y="58"/>
                    </a:cxn>
                    <a:cxn ang="0">
                      <a:pos x="51" y="58"/>
                    </a:cxn>
                    <a:cxn ang="0">
                      <a:pos x="52" y="57"/>
                    </a:cxn>
                    <a:cxn ang="0">
                      <a:pos x="52" y="57"/>
                    </a:cxn>
                    <a:cxn ang="0">
                      <a:pos x="52" y="57"/>
                    </a:cxn>
                    <a:cxn ang="0">
                      <a:pos x="52" y="57"/>
                    </a:cxn>
                    <a:cxn ang="0">
                      <a:pos x="52" y="47"/>
                    </a:cxn>
                    <a:cxn ang="0">
                      <a:pos x="52" y="47"/>
                    </a:cxn>
                    <a:cxn ang="0">
                      <a:pos x="52" y="23"/>
                    </a:cxn>
                    <a:cxn ang="0">
                      <a:pos x="50" y="20"/>
                    </a:cxn>
                    <a:cxn ang="0">
                      <a:pos x="50" y="9"/>
                    </a:cxn>
                    <a:cxn ang="0">
                      <a:pos x="52" y="7"/>
                    </a:cxn>
                    <a:cxn ang="0">
                      <a:pos x="52" y="0"/>
                    </a:cxn>
                    <a:cxn ang="0">
                      <a:pos x="39" y="0"/>
                    </a:cxn>
                    <a:cxn ang="0">
                      <a:pos x="39" y="7"/>
                    </a:cxn>
                    <a:cxn ang="0">
                      <a:pos x="41" y="9"/>
                    </a:cxn>
                    <a:cxn ang="0">
                      <a:pos x="41" y="20"/>
                    </a:cxn>
                    <a:cxn ang="0">
                      <a:pos x="40" y="23"/>
                    </a:cxn>
                    <a:cxn ang="0">
                      <a:pos x="40" y="25"/>
                    </a:cxn>
                    <a:cxn ang="0">
                      <a:pos x="28" y="25"/>
                    </a:cxn>
                    <a:cxn ang="0">
                      <a:pos x="13" y="79"/>
                    </a:cxn>
                    <a:cxn ang="0">
                      <a:pos x="13" y="79"/>
                    </a:cxn>
                    <a:cxn ang="0">
                      <a:pos x="13" y="79"/>
                    </a:cxn>
                    <a:cxn ang="0">
                      <a:pos x="13" y="79"/>
                    </a:cxn>
                    <a:cxn ang="0">
                      <a:pos x="13" y="79"/>
                    </a:cxn>
                    <a:cxn ang="0">
                      <a:pos x="9" y="108"/>
                    </a:cxn>
                    <a:cxn ang="0">
                      <a:pos x="59" y="108"/>
                    </a:cxn>
                    <a:cxn ang="0">
                      <a:pos x="59" y="98"/>
                    </a:cxn>
                    <a:cxn ang="0">
                      <a:pos x="36" y="98"/>
                    </a:cxn>
                    <a:cxn ang="0">
                      <a:pos x="28" y="88"/>
                    </a:cxn>
                    <a:cxn ang="0">
                      <a:pos x="37" y="28"/>
                    </a:cxn>
                    <a:cxn ang="0">
                      <a:pos x="40" y="31"/>
                    </a:cxn>
                    <a:cxn ang="0">
                      <a:pos x="37" y="34"/>
                    </a:cxn>
                    <a:cxn ang="0">
                      <a:pos x="33" y="31"/>
                    </a:cxn>
                    <a:cxn ang="0">
                      <a:pos x="37" y="28"/>
                    </a:cxn>
                  </a:cxnLst>
                  <a:rect l="0" t="0" r="r" b="b"/>
                  <a:pathLst>
                    <a:path w="59" h="108">
                      <a:moveTo>
                        <a:pt x="28" y="88"/>
                      </a:moveTo>
                      <a:cubicBezTo>
                        <a:pt x="28" y="88"/>
                        <a:pt x="27" y="79"/>
                        <a:pt x="37" y="79"/>
                      </a:cubicBezTo>
                      <a:cubicBezTo>
                        <a:pt x="55" y="79"/>
                        <a:pt x="55" y="79"/>
                        <a:pt x="55" y="79"/>
                      </a:cubicBezTo>
                      <a:cubicBezTo>
                        <a:pt x="59" y="79"/>
                        <a:pt x="59" y="74"/>
                        <a:pt x="59" y="74"/>
                      </a:cubicBezTo>
                      <a:cubicBezTo>
                        <a:pt x="28" y="74"/>
                        <a:pt x="28" y="74"/>
                        <a:pt x="28" y="74"/>
                      </a:cubicBezTo>
                      <a:cubicBezTo>
                        <a:pt x="28" y="74"/>
                        <a:pt x="24" y="74"/>
                        <a:pt x="23" y="70"/>
                      </a:cubicBezTo>
                      <a:cubicBezTo>
                        <a:pt x="23" y="70"/>
                        <a:pt x="23" y="70"/>
                        <a:pt x="23" y="70"/>
                      </a:cubicBezTo>
                      <a:cubicBezTo>
                        <a:pt x="23" y="64"/>
                        <a:pt x="25" y="56"/>
                        <a:pt x="28" y="49"/>
                      </a:cubicBezTo>
                      <a:cubicBezTo>
                        <a:pt x="28" y="49"/>
                        <a:pt x="28" y="49"/>
                        <a:pt x="28" y="49"/>
                      </a:cubicBezTo>
                      <a:cubicBezTo>
                        <a:pt x="29" y="48"/>
                        <a:pt x="29" y="48"/>
                        <a:pt x="29" y="48"/>
                      </a:cubicBezTo>
                      <a:cubicBezTo>
                        <a:pt x="28" y="48"/>
                        <a:pt x="28" y="49"/>
                        <a:pt x="28" y="49"/>
                      </a:cubicBezTo>
                      <a:cubicBezTo>
                        <a:pt x="29" y="47"/>
                        <a:pt x="31" y="45"/>
                        <a:pt x="33" y="45"/>
                      </a:cubicBezTo>
                      <a:cubicBezTo>
                        <a:pt x="40" y="45"/>
                        <a:pt x="40" y="45"/>
                        <a:pt x="40" y="45"/>
                      </a:cubicBezTo>
                      <a:cubicBezTo>
                        <a:pt x="40" y="51"/>
                        <a:pt x="40" y="51"/>
                        <a:pt x="40" y="51"/>
                      </a:cubicBezTo>
                      <a:cubicBezTo>
                        <a:pt x="40" y="51"/>
                        <a:pt x="40" y="51"/>
                        <a:pt x="40" y="51"/>
                      </a:cubicBezTo>
                      <a:cubicBezTo>
                        <a:pt x="40" y="57"/>
                        <a:pt x="40" y="57"/>
                        <a:pt x="40" y="57"/>
                      </a:cubicBezTo>
                      <a:cubicBezTo>
                        <a:pt x="40" y="57"/>
                        <a:pt x="40" y="57"/>
                        <a:pt x="40" y="57"/>
                      </a:cubicBezTo>
                      <a:cubicBezTo>
                        <a:pt x="40" y="57"/>
                        <a:pt x="40" y="57"/>
                        <a:pt x="40" y="57"/>
                      </a:cubicBezTo>
                      <a:cubicBezTo>
                        <a:pt x="40" y="57"/>
                        <a:pt x="40" y="57"/>
                        <a:pt x="40" y="57"/>
                      </a:cubicBezTo>
                      <a:cubicBezTo>
                        <a:pt x="40" y="58"/>
                        <a:pt x="40" y="58"/>
                        <a:pt x="41" y="58"/>
                      </a:cubicBezTo>
                      <a:cubicBezTo>
                        <a:pt x="41" y="58"/>
                        <a:pt x="41" y="58"/>
                        <a:pt x="41" y="58"/>
                      </a:cubicBezTo>
                      <a:cubicBezTo>
                        <a:pt x="42" y="58"/>
                        <a:pt x="42" y="58"/>
                        <a:pt x="42" y="58"/>
                      </a:cubicBezTo>
                      <a:cubicBezTo>
                        <a:pt x="42" y="60"/>
                        <a:pt x="42" y="60"/>
                        <a:pt x="42" y="60"/>
                      </a:cubicBezTo>
                      <a:cubicBezTo>
                        <a:pt x="42" y="62"/>
                        <a:pt x="43" y="63"/>
                        <a:pt x="44" y="63"/>
                      </a:cubicBezTo>
                      <a:cubicBezTo>
                        <a:pt x="47" y="63"/>
                        <a:pt x="47" y="63"/>
                        <a:pt x="47" y="63"/>
                      </a:cubicBezTo>
                      <a:cubicBezTo>
                        <a:pt x="48" y="63"/>
                        <a:pt x="49" y="62"/>
                        <a:pt x="49" y="60"/>
                      </a:cubicBezTo>
                      <a:cubicBezTo>
                        <a:pt x="49" y="58"/>
                        <a:pt x="49" y="58"/>
                        <a:pt x="49" y="58"/>
                      </a:cubicBezTo>
                      <a:cubicBezTo>
                        <a:pt x="51" y="58"/>
                        <a:pt x="51" y="58"/>
                        <a:pt x="51" y="58"/>
                      </a:cubicBezTo>
                      <a:cubicBezTo>
                        <a:pt x="51" y="58"/>
                        <a:pt x="51" y="58"/>
                        <a:pt x="51" y="58"/>
                      </a:cubicBezTo>
                      <a:cubicBezTo>
                        <a:pt x="51" y="58"/>
                        <a:pt x="52" y="58"/>
                        <a:pt x="52" y="57"/>
                      </a:cubicBezTo>
                      <a:cubicBezTo>
                        <a:pt x="52" y="57"/>
                        <a:pt x="52" y="57"/>
                        <a:pt x="52" y="57"/>
                      </a:cubicBezTo>
                      <a:cubicBezTo>
                        <a:pt x="52" y="57"/>
                        <a:pt x="52" y="57"/>
                        <a:pt x="52" y="57"/>
                      </a:cubicBezTo>
                      <a:cubicBezTo>
                        <a:pt x="52" y="57"/>
                        <a:pt x="52" y="57"/>
                        <a:pt x="52" y="57"/>
                      </a:cubicBezTo>
                      <a:cubicBezTo>
                        <a:pt x="52" y="47"/>
                        <a:pt x="52" y="47"/>
                        <a:pt x="52" y="47"/>
                      </a:cubicBezTo>
                      <a:cubicBezTo>
                        <a:pt x="52" y="47"/>
                        <a:pt x="52" y="47"/>
                        <a:pt x="52" y="47"/>
                      </a:cubicBezTo>
                      <a:cubicBezTo>
                        <a:pt x="52" y="23"/>
                        <a:pt x="52" y="23"/>
                        <a:pt x="52" y="23"/>
                      </a:cubicBezTo>
                      <a:cubicBezTo>
                        <a:pt x="52" y="22"/>
                        <a:pt x="51" y="21"/>
                        <a:pt x="50" y="20"/>
                      </a:cubicBezTo>
                      <a:cubicBezTo>
                        <a:pt x="50" y="9"/>
                        <a:pt x="50" y="9"/>
                        <a:pt x="50" y="9"/>
                      </a:cubicBezTo>
                      <a:cubicBezTo>
                        <a:pt x="51" y="9"/>
                        <a:pt x="52" y="8"/>
                        <a:pt x="52" y="7"/>
                      </a:cubicBezTo>
                      <a:cubicBezTo>
                        <a:pt x="52" y="0"/>
                        <a:pt x="52" y="0"/>
                        <a:pt x="52" y="0"/>
                      </a:cubicBezTo>
                      <a:cubicBezTo>
                        <a:pt x="39" y="0"/>
                        <a:pt x="39" y="0"/>
                        <a:pt x="39" y="0"/>
                      </a:cubicBezTo>
                      <a:cubicBezTo>
                        <a:pt x="39" y="7"/>
                        <a:pt x="39" y="7"/>
                        <a:pt x="39" y="7"/>
                      </a:cubicBezTo>
                      <a:cubicBezTo>
                        <a:pt x="39" y="8"/>
                        <a:pt x="40" y="9"/>
                        <a:pt x="41" y="9"/>
                      </a:cubicBezTo>
                      <a:cubicBezTo>
                        <a:pt x="41" y="20"/>
                        <a:pt x="41" y="20"/>
                        <a:pt x="41" y="20"/>
                      </a:cubicBezTo>
                      <a:cubicBezTo>
                        <a:pt x="40" y="21"/>
                        <a:pt x="40" y="22"/>
                        <a:pt x="40" y="23"/>
                      </a:cubicBezTo>
                      <a:cubicBezTo>
                        <a:pt x="40" y="25"/>
                        <a:pt x="40" y="25"/>
                        <a:pt x="40" y="25"/>
                      </a:cubicBezTo>
                      <a:cubicBezTo>
                        <a:pt x="28" y="25"/>
                        <a:pt x="28" y="25"/>
                        <a:pt x="28" y="25"/>
                      </a:cubicBezTo>
                      <a:cubicBezTo>
                        <a:pt x="28" y="25"/>
                        <a:pt x="0" y="64"/>
                        <a:pt x="13" y="79"/>
                      </a:cubicBezTo>
                      <a:cubicBezTo>
                        <a:pt x="13" y="79"/>
                        <a:pt x="13" y="79"/>
                        <a:pt x="13" y="79"/>
                      </a:cubicBezTo>
                      <a:cubicBezTo>
                        <a:pt x="13" y="79"/>
                        <a:pt x="13" y="79"/>
                        <a:pt x="13" y="79"/>
                      </a:cubicBezTo>
                      <a:cubicBezTo>
                        <a:pt x="13" y="79"/>
                        <a:pt x="13" y="79"/>
                        <a:pt x="13" y="79"/>
                      </a:cubicBezTo>
                      <a:cubicBezTo>
                        <a:pt x="13" y="79"/>
                        <a:pt x="13" y="79"/>
                        <a:pt x="13" y="79"/>
                      </a:cubicBezTo>
                      <a:cubicBezTo>
                        <a:pt x="8" y="89"/>
                        <a:pt x="5" y="101"/>
                        <a:pt x="9" y="108"/>
                      </a:cubicBezTo>
                      <a:cubicBezTo>
                        <a:pt x="59" y="108"/>
                        <a:pt x="59" y="108"/>
                        <a:pt x="59" y="108"/>
                      </a:cubicBezTo>
                      <a:cubicBezTo>
                        <a:pt x="59" y="98"/>
                        <a:pt x="59" y="98"/>
                        <a:pt x="59" y="98"/>
                      </a:cubicBezTo>
                      <a:cubicBezTo>
                        <a:pt x="36" y="98"/>
                        <a:pt x="36" y="98"/>
                        <a:pt x="36" y="98"/>
                      </a:cubicBezTo>
                      <a:cubicBezTo>
                        <a:pt x="36" y="98"/>
                        <a:pt x="28" y="97"/>
                        <a:pt x="28" y="88"/>
                      </a:cubicBezTo>
                      <a:close/>
                      <a:moveTo>
                        <a:pt x="37" y="28"/>
                      </a:moveTo>
                      <a:cubicBezTo>
                        <a:pt x="38" y="28"/>
                        <a:pt x="40" y="29"/>
                        <a:pt x="40" y="31"/>
                      </a:cubicBezTo>
                      <a:cubicBezTo>
                        <a:pt x="40" y="33"/>
                        <a:pt x="38" y="34"/>
                        <a:pt x="37" y="34"/>
                      </a:cubicBezTo>
                      <a:cubicBezTo>
                        <a:pt x="35" y="34"/>
                        <a:pt x="33" y="33"/>
                        <a:pt x="33" y="31"/>
                      </a:cubicBezTo>
                      <a:cubicBezTo>
                        <a:pt x="33" y="29"/>
                        <a:pt x="35" y="28"/>
                        <a:pt x="37" y="28"/>
                      </a:cubicBezTo>
                      <a:close/>
                    </a:path>
                  </a:pathLst>
                </a:custGeom>
                <a:solidFill>
                  <a:schemeClr val="bg1"/>
                </a:solidFill>
                <a:ln w="9525">
                  <a:noFill/>
                  <a:round/>
                  <a:headEnd/>
                  <a:tailEnd/>
                </a:ln>
              </p:spPr>
              <p:txBody>
                <a:bodyPr vert="horz" wrap="square" lIns="100584" tIns="50292" rIns="100584" bIns="50292" numCol="1" anchor="t" anchorCtr="0" compatLnSpc="1">
                  <a:prstTxWarp prst="textNoShape">
                    <a:avLst/>
                  </a:prstTxWarp>
                </a:bodyPr>
                <a:lstStyle/>
                <a:p>
                  <a:pPr defTabSz="1005840"/>
                  <a:endParaRPr lang="en-GB" sz="1980" dirty="0">
                    <a:solidFill>
                      <a:prstClr val="black"/>
                    </a:solidFill>
                    <a:latin typeface="Arial" panose="020B0604020202020204" pitchFamily="34" charset="0"/>
                    <a:cs typeface="Arial" panose="020B0604020202020204" pitchFamily="34" charset="0"/>
                  </a:endParaRPr>
                </a:p>
              </p:txBody>
            </p:sp>
          </p:grpSp>
          <p:sp>
            <p:nvSpPr>
              <p:cNvPr id="165" name="TextBox 164">
                <a:extLst>
                  <a:ext uri="{FF2B5EF4-FFF2-40B4-BE49-F238E27FC236}">
                    <a16:creationId xmlns:a16="http://schemas.microsoft.com/office/drawing/2014/main" id="{B12D8168-013A-4108-AAA7-9EE547B29058}"/>
                  </a:ext>
                </a:extLst>
              </p:cNvPr>
              <p:cNvSpPr txBox="1"/>
              <p:nvPr/>
            </p:nvSpPr>
            <p:spPr>
              <a:xfrm>
                <a:off x="1908807" y="3317658"/>
                <a:ext cx="1106424" cy="400110"/>
              </a:xfrm>
              <a:prstGeom prst="rect">
                <a:avLst/>
              </a:prstGeom>
              <a:noFill/>
            </p:spPr>
            <p:txBody>
              <a:bodyPr wrap="square" lIns="0" rIns="0" rtlCol="0">
                <a:spAutoFit/>
              </a:bodyPr>
              <a:lstStyle>
                <a:defPPr>
                  <a:defRPr lang="en-US"/>
                </a:defPPr>
                <a:lvl1pPr algn="ctr">
                  <a:defRPr sz="1800"/>
                </a:lvl1pPr>
              </a:lstStyle>
              <a:p>
                <a:pPr defTabSz="1005840"/>
                <a:r>
                  <a:rPr lang="en-US" sz="1000" b="1" u="sng" dirty="0">
                    <a:latin typeface="Arial"/>
                  </a:rPr>
                  <a:t>D</a:t>
                </a:r>
                <a:r>
                  <a:rPr lang="en-US" sz="1000" b="1" dirty="0">
                    <a:latin typeface="Arial"/>
                  </a:rPr>
                  <a:t>efine Strategy &amp; Outcomes</a:t>
                </a:r>
                <a:endParaRPr lang="en-US" sz="1000" dirty="0">
                  <a:latin typeface="Arial"/>
                </a:endParaRPr>
              </a:p>
            </p:txBody>
          </p:sp>
        </p:grpSp>
        <p:sp>
          <p:nvSpPr>
            <p:cNvPr id="93" name="Right Arrow 207">
              <a:extLst>
                <a:ext uri="{FF2B5EF4-FFF2-40B4-BE49-F238E27FC236}">
                  <a16:creationId xmlns:a16="http://schemas.microsoft.com/office/drawing/2014/main" id="{22443CEF-3493-425B-AF8E-8665251C5057}"/>
                </a:ext>
              </a:extLst>
            </p:cNvPr>
            <p:cNvSpPr/>
            <p:nvPr/>
          </p:nvSpPr>
          <p:spPr>
            <a:xfrm rot="13462691">
              <a:off x="1260965" y="3394760"/>
              <a:ext cx="224615" cy="396102"/>
            </a:xfrm>
            <a:prstGeom prst="rightArrow">
              <a:avLst>
                <a:gd name="adj1" fmla="val 100000"/>
                <a:gd name="adj2"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95" name="Right Arrow 208">
              <a:extLst>
                <a:ext uri="{FF2B5EF4-FFF2-40B4-BE49-F238E27FC236}">
                  <a16:creationId xmlns:a16="http://schemas.microsoft.com/office/drawing/2014/main" id="{B960EF51-7D96-4A7F-BCD8-A5ECC1BD02EE}"/>
                </a:ext>
              </a:extLst>
            </p:cNvPr>
            <p:cNvSpPr/>
            <p:nvPr/>
          </p:nvSpPr>
          <p:spPr>
            <a:xfrm rot="8132671">
              <a:off x="10598163" y="3469356"/>
              <a:ext cx="224615" cy="396102"/>
            </a:xfrm>
            <a:prstGeom prst="rightArrow">
              <a:avLst>
                <a:gd name="adj1" fmla="val 100000"/>
                <a:gd name="adj2"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03" name="Right Arrow 209">
              <a:extLst>
                <a:ext uri="{FF2B5EF4-FFF2-40B4-BE49-F238E27FC236}">
                  <a16:creationId xmlns:a16="http://schemas.microsoft.com/office/drawing/2014/main" id="{988EFC6D-7898-420B-9AFA-1445E2717338}"/>
                </a:ext>
              </a:extLst>
            </p:cNvPr>
            <p:cNvSpPr/>
            <p:nvPr/>
          </p:nvSpPr>
          <p:spPr>
            <a:xfrm>
              <a:off x="2655028" y="2340974"/>
              <a:ext cx="224615" cy="396102"/>
            </a:xfrm>
            <a:prstGeom prst="rightArrow">
              <a:avLst>
                <a:gd name="adj1" fmla="val 100000"/>
                <a:gd name="adj2"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04" name="Right Arrow 210">
              <a:extLst>
                <a:ext uri="{FF2B5EF4-FFF2-40B4-BE49-F238E27FC236}">
                  <a16:creationId xmlns:a16="http://schemas.microsoft.com/office/drawing/2014/main" id="{4265E90E-0E58-4E71-A23A-7B95CE7054EE}"/>
                </a:ext>
              </a:extLst>
            </p:cNvPr>
            <p:cNvSpPr/>
            <p:nvPr/>
          </p:nvSpPr>
          <p:spPr>
            <a:xfrm>
              <a:off x="4335915" y="2345841"/>
              <a:ext cx="224615" cy="396102"/>
            </a:xfrm>
            <a:prstGeom prst="rightArrow">
              <a:avLst>
                <a:gd name="adj1" fmla="val 100000"/>
                <a:gd name="adj2"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05" name="Right Arrow 211">
              <a:extLst>
                <a:ext uri="{FF2B5EF4-FFF2-40B4-BE49-F238E27FC236}">
                  <a16:creationId xmlns:a16="http://schemas.microsoft.com/office/drawing/2014/main" id="{8BF809A2-7447-4F2A-9204-CD8CE9AC8820}"/>
                </a:ext>
              </a:extLst>
            </p:cNvPr>
            <p:cNvSpPr/>
            <p:nvPr/>
          </p:nvSpPr>
          <p:spPr>
            <a:xfrm>
              <a:off x="6073949" y="2345841"/>
              <a:ext cx="224615" cy="396102"/>
            </a:xfrm>
            <a:prstGeom prst="rightArrow">
              <a:avLst>
                <a:gd name="adj1" fmla="val 100000"/>
                <a:gd name="adj2"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06" name="Right Arrow 212">
              <a:extLst>
                <a:ext uri="{FF2B5EF4-FFF2-40B4-BE49-F238E27FC236}">
                  <a16:creationId xmlns:a16="http://schemas.microsoft.com/office/drawing/2014/main" id="{41A30666-7AEF-43EB-9E53-433CCBB2C01B}"/>
                </a:ext>
              </a:extLst>
            </p:cNvPr>
            <p:cNvSpPr/>
            <p:nvPr/>
          </p:nvSpPr>
          <p:spPr>
            <a:xfrm>
              <a:off x="7809642" y="2345841"/>
              <a:ext cx="224615" cy="396102"/>
            </a:xfrm>
            <a:prstGeom prst="rightArrow">
              <a:avLst>
                <a:gd name="adj1" fmla="val 100000"/>
                <a:gd name="adj2"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07" name="Right Arrow 213">
              <a:extLst>
                <a:ext uri="{FF2B5EF4-FFF2-40B4-BE49-F238E27FC236}">
                  <a16:creationId xmlns:a16="http://schemas.microsoft.com/office/drawing/2014/main" id="{07FD1361-C96D-4692-A1C2-14AF7F326CEB}"/>
                </a:ext>
              </a:extLst>
            </p:cNvPr>
            <p:cNvSpPr/>
            <p:nvPr/>
          </p:nvSpPr>
          <p:spPr>
            <a:xfrm>
              <a:off x="9420598" y="2336623"/>
              <a:ext cx="224615" cy="396102"/>
            </a:xfrm>
            <a:prstGeom prst="rightArrow">
              <a:avLst>
                <a:gd name="adj1" fmla="val 100000"/>
                <a:gd name="adj2"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08" name="Right Arrow 214">
              <a:extLst>
                <a:ext uri="{FF2B5EF4-FFF2-40B4-BE49-F238E27FC236}">
                  <a16:creationId xmlns:a16="http://schemas.microsoft.com/office/drawing/2014/main" id="{97D692EB-C94C-4763-AE71-B25620F37749}"/>
                </a:ext>
              </a:extLst>
            </p:cNvPr>
            <p:cNvSpPr/>
            <p:nvPr/>
          </p:nvSpPr>
          <p:spPr>
            <a:xfrm rot="3000000">
              <a:off x="3093050" y="1738163"/>
              <a:ext cx="110693" cy="218219"/>
            </a:xfrm>
            <a:prstGeom prst="rightArrow">
              <a:avLst>
                <a:gd name="adj1" fmla="val 100000"/>
                <a:gd name="adj2" fmla="val 10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109" name="Group 108">
              <a:extLst>
                <a:ext uri="{FF2B5EF4-FFF2-40B4-BE49-F238E27FC236}">
                  <a16:creationId xmlns:a16="http://schemas.microsoft.com/office/drawing/2014/main" id="{B94615F4-EFFA-4C07-9EE3-AF29438DF9B8}"/>
                </a:ext>
              </a:extLst>
            </p:cNvPr>
            <p:cNvGrpSpPr/>
            <p:nvPr/>
          </p:nvGrpSpPr>
          <p:grpSpPr>
            <a:xfrm>
              <a:off x="6454010" y="1965401"/>
              <a:ext cx="1195025" cy="1285228"/>
              <a:chOff x="4684848" y="2432540"/>
              <a:chExt cx="1195025" cy="1285228"/>
            </a:xfrm>
          </p:grpSpPr>
          <p:sp>
            <p:nvSpPr>
              <p:cNvPr id="158" name="Rectangle 157">
                <a:extLst>
                  <a:ext uri="{FF2B5EF4-FFF2-40B4-BE49-F238E27FC236}">
                    <a16:creationId xmlns:a16="http://schemas.microsoft.com/office/drawing/2014/main" id="{DEA24324-AA7D-4D94-A0F8-09C4665CF48B}"/>
                  </a:ext>
                </a:extLst>
              </p:cNvPr>
              <p:cNvSpPr>
                <a:spLocks/>
              </p:cNvSpPr>
              <p:nvPr/>
            </p:nvSpPr>
            <p:spPr>
              <a:xfrm>
                <a:off x="4691153" y="2432540"/>
                <a:ext cx="1188720" cy="1258309"/>
              </a:xfrm>
              <a:prstGeom prst="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159" name="Group 158">
                <a:extLst>
                  <a:ext uri="{FF2B5EF4-FFF2-40B4-BE49-F238E27FC236}">
                    <a16:creationId xmlns:a16="http://schemas.microsoft.com/office/drawing/2014/main" id="{C6EFFA70-79CF-489E-8AB3-E2E4F98969FF}"/>
                  </a:ext>
                </a:extLst>
              </p:cNvPr>
              <p:cNvGrpSpPr/>
              <p:nvPr/>
            </p:nvGrpSpPr>
            <p:grpSpPr>
              <a:xfrm>
                <a:off x="4684848" y="2500506"/>
                <a:ext cx="1195025" cy="1217262"/>
                <a:chOff x="4595081" y="2532718"/>
                <a:chExt cx="1195025" cy="1217262"/>
              </a:xfrm>
            </p:grpSpPr>
            <p:sp>
              <p:nvSpPr>
                <p:cNvPr id="160" name="Oval 159">
                  <a:extLst>
                    <a:ext uri="{FF2B5EF4-FFF2-40B4-BE49-F238E27FC236}">
                      <a16:creationId xmlns:a16="http://schemas.microsoft.com/office/drawing/2014/main" id="{5CD2AB90-5AA8-4D43-8A50-2C94D64168F5}"/>
                    </a:ext>
                  </a:extLst>
                </p:cNvPr>
                <p:cNvSpPr>
                  <a:spLocks noChangeAspect="1"/>
                </p:cNvSpPr>
                <p:nvPr/>
              </p:nvSpPr>
              <p:spPr>
                <a:xfrm>
                  <a:off x="4843005" y="2532718"/>
                  <a:ext cx="708780" cy="664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61" name="Freeform 18">
                  <a:extLst>
                    <a:ext uri="{FF2B5EF4-FFF2-40B4-BE49-F238E27FC236}">
                      <a16:creationId xmlns:a16="http://schemas.microsoft.com/office/drawing/2014/main" id="{8FDE017F-F187-4371-B0A6-6C1602DBB677}"/>
                    </a:ext>
                  </a:extLst>
                </p:cNvPr>
                <p:cNvSpPr>
                  <a:spLocks noChangeAspect="1" noEditPoints="1"/>
                </p:cNvSpPr>
                <p:nvPr/>
              </p:nvSpPr>
              <p:spPr bwMode="auto">
                <a:xfrm>
                  <a:off x="5008332" y="2570380"/>
                  <a:ext cx="391077" cy="531538"/>
                </a:xfrm>
                <a:custGeom>
                  <a:avLst/>
                  <a:gdLst/>
                  <a:ahLst/>
                  <a:cxnLst>
                    <a:cxn ang="0">
                      <a:pos x="67" y="93"/>
                    </a:cxn>
                    <a:cxn ang="0">
                      <a:pos x="44" y="41"/>
                    </a:cxn>
                    <a:cxn ang="0">
                      <a:pos x="44" y="9"/>
                    </a:cxn>
                    <a:cxn ang="0">
                      <a:pos x="44" y="5"/>
                    </a:cxn>
                    <a:cxn ang="0">
                      <a:pos x="46" y="3"/>
                    </a:cxn>
                    <a:cxn ang="0">
                      <a:pos x="44" y="0"/>
                    </a:cxn>
                    <a:cxn ang="0">
                      <a:pos x="24" y="0"/>
                    </a:cxn>
                    <a:cxn ang="0">
                      <a:pos x="22" y="3"/>
                    </a:cxn>
                    <a:cxn ang="0">
                      <a:pos x="24" y="5"/>
                    </a:cxn>
                    <a:cxn ang="0">
                      <a:pos x="24" y="9"/>
                    </a:cxn>
                    <a:cxn ang="0">
                      <a:pos x="24" y="41"/>
                    </a:cxn>
                    <a:cxn ang="0">
                      <a:pos x="1" y="93"/>
                    </a:cxn>
                    <a:cxn ang="0">
                      <a:pos x="5" y="99"/>
                    </a:cxn>
                    <a:cxn ang="0">
                      <a:pos x="63" y="99"/>
                    </a:cxn>
                    <a:cxn ang="0">
                      <a:pos x="67" y="93"/>
                    </a:cxn>
                    <a:cxn ang="0">
                      <a:pos x="32" y="60"/>
                    </a:cxn>
                    <a:cxn ang="0">
                      <a:pos x="34" y="57"/>
                    </a:cxn>
                    <a:cxn ang="0">
                      <a:pos x="45" y="57"/>
                    </a:cxn>
                    <a:cxn ang="0">
                      <a:pos x="47" y="60"/>
                    </a:cxn>
                    <a:cxn ang="0">
                      <a:pos x="45" y="62"/>
                    </a:cxn>
                    <a:cxn ang="0">
                      <a:pos x="34" y="62"/>
                    </a:cxn>
                    <a:cxn ang="0">
                      <a:pos x="32" y="60"/>
                    </a:cxn>
                    <a:cxn ang="0">
                      <a:pos x="36" y="67"/>
                    </a:cxn>
                    <a:cxn ang="0">
                      <a:pos x="38" y="65"/>
                    </a:cxn>
                    <a:cxn ang="0">
                      <a:pos x="48" y="65"/>
                    </a:cxn>
                    <a:cxn ang="0">
                      <a:pos x="50" y="67"/>
                    </a:cxn>
                    <a:cxn ang="0">
                      <a:pos x="48" y="69"/>
                    </a:cxn>
                    <a:cxn ang="0">
                      <a:pos x="38" y="69"/>
                    </a:cxn>
                    <a:cxn ang="0">
                      <a:pos x="36" y="67"/>
                    </a:cxn>
                    <a:cxn ang="0">
                      <a:pos x="52" y="77"/>
                    </a:cxn>
                    <a:cxn ang="0">
                      <a:pos x="41" y="77"/>
                    </a:cxn>
                    <a:cxn ang="0">
                      <a:pos x="39" y="75"/>
                    </a:cxn>
                    <a:cxn ang="0">
                      <a:pos x="41" y="73"/>
                    </a:cxn>
                    <a:cxn ang="0">
                      <a:pos x="52" y="73"/>
                    </a:cxn>
                    <a:cxn ang="0">
                      <a:pos x="54" y="75"/>
                    </a:cxn>
                    <a:cxn ang="0">
                      <a:pos x="52" y="77"/>
                    </a:cxn>
                  </a:cxnLst>
                  <a:rect l="0" t="0" r="r" b="b"/>
                  <a:pathLst>
                    <a:path w="68" h="99">
                      <a:moveTo>
                        <a:pt x="67" y="93"/>
                      </a:moveTo>
                      <a:cubicBezTo>
                        <a:pt x="44" y="41"/>
                        <a:pt x="44" y="41"/>
                        <a:pt x="44" y="41"/>
                      </a:cubicBezTo>
                      <a:cubicBezTo>
                        <a:pt x="44" y="9"/>
                        <a:pt x="44" y="9"/>
                        <a:pt x="44" y="9"/>
                      </a:cubicBezTo>
                      <a:cubicBezTo>
                        <a:pt x="44" y="7"/>
                        <a:pt x="44" y="5"/>
                        <a:pt x="44" y="5"/>
                      </a:cubicBezTo>
                      <a:cubicBezTo>
                        <a:pt x="44" y="5"/>
                        <a:pt x="45" y="4"/>
                        <a:pt x="46" y="3"/>
                      </a:cubicBezTo>
                      <a:cubicBezTo>
                        <a:pt x="47" y="1"/>
                        <a:pt x="46" y="0"/>
                        <a:pt x="44" y="0"/>
                      </a:cubicBezTo>
                      <a:cubicBezTo>
                        <a:pt x="24" y="0"/>
                        <a:pt x="24" y="0"/>
                        <a:pt x="24" y="0"/>
                      </a:cubicBezTo>
                      <a:cubicBezTo>
                        <a:pt x="22" y="0"/>
                        <a:pt x="21" y="1"/>
                        <a:pt x="22" y="3"/>
                      </a:cubicBezTo>
                      <a:cubicBezTo>
                        <a:pt x="23" y="4"/>
                        <a:pt x="24" y="5"/>
                        <a:pt x="24" y="5"/>
                      </a:cubicBezTo>
                      <a:cubicBezTo>
                        <a:pt x="24" y="5"/>
                        <a:pt x="24" y="7"/>
                        <a:pt x="24" y="9"/>
                      </a:cubicBezTo>
                      <a:cubicBezTo>
                        <a:pt x="24" y="41"/>
                        <a:pt x="24" y="41"/>
                        <a:pt x="24" y="41"/>
                      </a:cubicBezTo>
                      <a:cubicBezTo>
                        <a:pt x="1" y="93"/>
                        <a:pt x="1" y="93"/>
                        <a:pt x="1" y="93"/>
                      </a:cubicBezTo>
                      <a:cubicBezTo>
                        <a:pt x="0" y="97"/>
                        <a:pt x="1" y="99"/>
                        <a:pt x="5" y="99"/>
                      </a:cubicBezTo>
                      <a:cubicBezTo>
                        <a:pt x="63" y="99"/>
                        <a:pt x="63" y="99"/>
                        <a:pt x="63" y="99"/>
                      </a:cubicBezTo>
                      <a:cubicBezTo>
                        <a:pt x="66" y="99"/>
                        <a:pt x="68" y="97"/>
                        <a:pt x="67" y="93"/>
                      </a:cubicBezTo>
                      <a:close/>
                      <a:moveTo>
                        <a:pt x="32" y="60"/>
                      </a:moveTo>
                      <a:cubicBezTo>
                        <a:pt x="32" y="58"/>
                        <a:pt x="33" y="57"/>
                        <a:pt x="34" y="57"/>
                      </a:cubicBezTo>
                      <a:cubicBezTo>
                        <a:pt x="45" y="57"/>
                        <a:pt x="45" y="57"/>
                        <a:pt x="45" y="57"/>
                      </a:cubicBezTo>
                      <a:cubicBezTo>
                        <a:pt x="46" y="57"/>
                        <a:pt x="47" y="58"/>
                        <a:pt x="47" y="60"/>
                      </a:cubicBezTo>
                      <a:cubicBezTo>
                        <a:pt x="47" y="61"/>
                        <a:pt x="46" y="62"/>
                        <a:pt x="45" y="62"/>
                      </a:cubicBezTo>
                      <a:cubicBezTo>
                        <a:pt x="34" y="62"/>
                        <a:pt x="34" y="62"/>
                        <a:pt x="34" y="62"/>
                      </a:cubicBezTo>
                      <a:cubicBezTo>
                        <a:pt x="33" y="62"/>
                        <a:pt x="32" y="61"/>
                        <a:pt x="32" y="60"/>
                      </a:cubicBezTo>
                      <a:close/>
                      <a:moveTo>
                        <a:pt x="36" y="67"/>
                      </a:moveTo>
                      <a:cubicBezTo>
                        <a:pt x="36" y="66"/>
                        <a:pt x="37" y="65"/>
                        <a:pt x="38" y="65"/>
                      </a:cubicBezTo>
                      <a:cubicBezTo>
                        <a:pt x="48" y="65"/>
                        <a:pt x="48" y="65"/>
                        <a:pt x="48" y="65"/>
                      </a:cubicBezTo>
                      <a:cubicBezTo>
                        <a:pt x="49" y="65"/>
                        <a:pt x="50" y="66"/>
                        <a:pt x="50" y="67"/>
                      </a:cubicBezTo>
                      <a:cubicBezTo>
                        <a:pt x="50" y="68"/>
                        <a:pt x="49" y="69"/>
                        <a:pt x="48" y="69"/>
                      </a:cubicBezTo>
                      <a:cubicBezTo>
                        <a:pt x="38" y="69"/>
                        <a:pt x="38" y="69"/>
                        <a:pt x="38" y="69"/>
                      </a:cubicBezTo>
                      <a:cubicBezTo>
                        <a:pt x="37" y="69"/>
                        <a:pt x="36" y="68"/>
                        <a:pt x="36" y="67"/>
                      </a:cubicBezTo>
                      <a:close/>
                      <a:moveTo>
                        <a:pt x="52" y="77"/>
                      </a:moveTo>
                      <a:cubicBezTo>
                        <a:pt x="41" y="77"/>
                        <a:pt x="41" y="77"/>
                        <a:pt x="41" y="77"/>
                      </a:cubicBezTo>
                      <a:cubicBezTo>
                        <a:pt x="40" y="77"/>
                        <a:pt x="39" y="76"/>
                        <a:pt x="39" y="75"/>
                      </a:cubicBezTo>
                      <a:cubicBezTo>
                        <a:pt x="39" y="74"/>
                        <a:pt x="40" y="73"/>
                        <a:pt x="41" y="73"/>
                      </a:cubicBezTo>
                      <a:cubicBezTo>
                        <a:pt x="52" y="73"/>
                        <a:pt x="52" y="73"/>
                        <a:pt x="52" y="73"/>
                      </a:cubicBezTo>
                      <a:cubicBezTo>
                        <a:pt x="53" y="73"/>
                        <a:pt x="54" y="74"/>
                        <a:pt x="54" y="75"/>
                      </a:cubicBezTo>
                      <a:cubicBezTo>
                        <a:pt x="54" y="76"/>
                        <a:pt x="53" y="77"/>
                        <a:pt x="52" y="77"/>
                      </a:cubicBezTo>
                      <a:close/>
                    </a:path>
                  </a:pathLst>
                </a:custGeom>
                <a:solidFill>
                  <a:schemeClr val="bg1"/>
                </a:solidFill>
                <a:ln w="9525">
                  <a:noFill/>
                  <a:round/>
                  <a:headEnd/>
                  <a:tailEnd/>
                </a:ln>
              </p:spPr>
              <p:txBody>
                <a:bodyPr vert="horz" wrap="square" lIns="100584" tIns="50292" rIns="100584" bIns="50292" numCol="1" anchor="t" anchorCtr="0" compatLnSpc="1">
                  <a:prstTxWarp prst="textNoShape">
                    <a:avLst/>
                  </a:prstTxWarp>
                </a:bodyPr>
                <a:lstStyle/>
                <a:p>
                  <a:pPr defTabSz="1005840"/>
                  <a:endParaRPr lang="en-GB" sz="1980" dirty="0">
                    <a:solidFill>
                      <a:prstClr val="black"/>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6C040C89-B434-4BEE-8C2B-BDCBDB38A6C8}"/>
                    </a:ext>
                  </a:extLst>
                </p:cNvPr>
                <p:cNvSpPr txBox="1"/>
                <p:nvPr/>
              </p:nvSpPr>
              <p:spPr>
                <a:xfrm>
                  <a:off x="4595081" y="3349870"/>
                  <a:ext cx="1195025" cy="400110"/>
                </a:xfrm>
                <a:prstGeom prst="rect">
                  <a:avLst/>
                </a:prstGeom>
                <a:noFill/>
              </p:spPr>
              <p:txBody>
                <a:bodyPr wrap="square" lIns="0" rIns="0" rtlCol="0">
                  <a:spAutoFit/>
                </a:bodyPr>
                <a:lstStyle>
                  <a:defPPr>
                    <a:defRPr lang="en-US"/>
                  </a:defPPr>
                  <a:lvl1pPr algn="ctr">
                    <a:defRPr sz="1800"/>
                  </a:lvl1pPr>
                </a:lstStyle>
                <a:p>
                  <a:pPr algn="ctr"/>
                  <a:r>
                    <a:rPr lang="en-US" sz="1000" b="1" u="sng" dirty="0">
                      <a:latin typeface="Arial"/>
                    </a:rPr>
                    <a:t>D</a:t>
                  </a:r>
                  <a:r>
                    <a:rPr lang="en-US" sz="1000" b="1" dirty="0">
                      <a:latin typeface="Arial"/>
                    </a:rPr>
                    <a:t>istill, Iterate </a:t>
                  </a:r>
                </a:p>
                <a:p>
                  <a:pPr algn="ctr"/>
                  <a:r>
                    <a:rPr lang="en-US" sz="1000" b="1" dirty="0">
                      <a:latin typeface="Arial"/>
                    </a:rPr>
                    <a:t>&amp; Learn</a:t>
                  </a:r>
                  <a:endParaRPr lang="en-US" sz="1000" b="1" dirty="0">
                    <a:latin typeface="Arial" panose="020B0604020202020204" pitchFamily="34" charset="0"/>
                    <a:cs typeface="Arial" panose="020B0604020202020204" pitchFamily="34" charset="0"/>
                  </a:endParaRPr>
                </a:p>
              </p:txBody>
            </p:sp>
          </p:grpSp>
        </p:grpSp>
        <p:sp>
          <p:nvSpPr>
            <p:cNvPr id="110" name="Right Arrow 218">
              <a:extLst>
                <a:ext uri="{FF2B5EF4-FFF2-40B4-BE49-F238E27FC236}">
                  <a16:creationId xmlns:a16="http://schemas.microsoft.com/office/drawing/2014/main" id="{EE9719A2-CDB9-4778-BE4D-9C0BE3DA78C8}"/>
                </a:ext>
              </a:extLst>
            </p:cNvPr>
            <p:cNvSpPr/>
            <p:nvPr/>
          </p:nvSpPr>
          <p:spPr>
            <a:xfrm rot="2364801">
              <a:off x="6417972" y="1648712"/>
              <a:ext cx="110693" cy="218219"/>
            </a:xfrm>
            <a:prstGeom prst="rightArrow">
              <a:avLst>
                <a:gd name="adj1" fmla="val 100000"/>
                <a:gd name="adj2" fmla="val 10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11" name="Right Arrow 220">
              <a:extLst>
                <a:ext uri="{FF2B5EF4-FFF2-40B4-BE49-F238E27FC236}">
                  <a16:creationId xmlns:a16="http://schemas.microsoft.com/office/drawing/2014/main" id="{D1AA6203-DC4A-4FA6-9AAF-3A4D184A2C1B}"/>
                </a:ext>
              </a:extLst>
            </p:cNvPr>
            <p:cNvSpPr/>
            <p:nvPr/>
          </p:nvSpPr>
          <p:spPr>
            <a:xfrm rot="13800000">
              <a:off x="2039665" y="3250709"/>
              <a:ext cx="110693" cy="218219"/>
            </a:xfrm>
            <a:prstGeom prst="rightArrow">
              <a:avLst>
                <a:gd name="adj1" fmla="val 100000"/>
                <a:gd name="adj2" fmla="val 10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112" name="Group 111">
              <a:extLst>
                <a:ext uri="{FF2B5EF4-FFF2-40B4-BE49-F238E27FC236}">
                  <a16:creationId xmlns:a16="http://schemas.microsoft.com/office/drawing/2014/main" id="{77C15374-D000-4D56-9690-0B641EB19EE6}"/>
                </a:ext>
              </a:extLst>
            </p:cNvPr>
            <p:cNvGrpSpPr/>
            <p:nvPr/>
          </p:nvGrpSpPr>
          <p:grpSpPr>
            <a:xfrm>
              <a:off x="4823962" y="1975339"/>
              <a:ext cx="1188720" cy="1388626"/>
              <a:chOff x="4366764" y="2442478"/>
              <a:chExt cx="1188720" cy="1388626"/>
            </a:xfrm>
          </p:grpSpPr>
          <p:grpSp>
            <p:nvGrpSpPr>
              <p:cNvPr id="150" name="Group 149">
                <a:extLst>
                  <a:ext uri="{FF2B5EF4-FFF2-40B4-BE49-F238E27FC236}">
                    <a16:creationId xmlns:a16="http://schemas.microsoft.com/office/drawing/2014/main" id="{DCB9EBB6-62EC-4416-94BF-0088E2C380BA}"/>
                  </a:ext>
                </a:extLst>
              </p:cNvPr>
              <p:cNvGrpSpPr/>
              <p:nvPr/>
            </p:nvGrpSpPr>
            <p:grpSpPr>
              <a:xfrm>
                <a:off x="4366764" y="2442478"/>
                <a:ext cx="1188720" cy="1388626"/>
                <a:chOff x="3273460" y="2442478"/>
                <a:chExt cx="1188720" cy="1388626"/>
              </a:xfrm>
            </p:grpSpPr>
            <p:sp>
              <p:nvSpPr>
                <p:cNvPr id="152" name="Rectangle 151">
                  <a:extLst>
                    <a:ext uri="{FF2B5EF4-FFF2-40B4-BE49-F238E27FC236}">
                      <a16:creationId xmlns:a16="http://schemas.microsoft.com/office/drawing/2014/main" id="{98EEA975-BD83-446E-81AA-35706B85AC25}"/>
                    </a:ext>
                  </a:extLst>
                </p:cNvPr>
                <p:cNvSpPr>
                  <a:spLocks/>
                </p:cNvSpPr>
                <p:nvPr/>
              </p:nvSpPr>
              <p:spPr>
                <a:xfrm>
                  <a:off x="3273460" y="2442478"/>
                  <a:ext cx="1188720" cy="125830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id="{9D246C13-E373-451E-8981-6C9D7FF40408}"/>
                    </a:ext>
                  </a:extLst>
                </p:cNvPr>
                <p:cNvGrpSpPr/>
                <p:nvPr/>
              </p:nvGrpSpPr>
              <p:grpSpPr>
                <a:xfrm>
                  <a:off x="3465620" y="2525885"/>
                  <a:ext cx="708607" cy="1305219"/>
                  <a:chOff x="3465620" y="2525885"/>
                  <a:chExt cx="708607" cy="1305219"/>
                </a:xfrm>
              </p:grpSpPr>
              <p:sp>
                <p:nvSpPr>
                  <p:cNvPr id="154" name="Right Arrow 219">
                    <a:extLst>
                      <a:ext uri="{FF2B5EF4-FFF2-40B4-BE49-F238E27FC236}">
                        <a16:creationId xmlns:a16="http://schemas.microsoft.com/office/drawing/2014/main" id="{DDF5A183-9517-4C7D-8D5A-8EE46F0234C2}"/>
                      </a:ext>
                    </a:extLst>
                  </p:cNvPr>
                  <p:cNvSpPr/>
                  <p:nvPr/>
                </p:nvSpPr>
                <p:spPr>
                  <a:xfrm rot="13800000">
                    <a:off x="3962865" y="3666648"/>
                    <a:ext cx="110693" cy="218219"/>
                  </a:xfrm>
                  <a:prstGeom prst="rightArrow">
                    <a:avLst>
                      <a:gd name="adj1" fmla="val 100000"/>
                      <a:gd name="adj2" fmla="val 10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155" name="Group 154">
                    <a:extLst>
                      <a:ext uri="{FF2B5EF4-FFF2-40B4-BE49-F238E27FC236}">
                        <a16:creationId xmlns:a16="http://schemas.microsoft.com/office/drawing/2014/main" id="{FBCB26A4-D7B2-45E8-B7BA-6C92F001481D}"/>
                      </a:ext>
                    </a:extLst>
                  </p:cNvPr>
                  <p:cNvGrpSpPr/>
                  <p:nvPr/>
                </p:nvGrpSpPr>
                <p:grpSpPr>
                  <a:xfrm>
                    <a:off x="3465620" y="2525885"/>
                    <a:ext cx="708607" cy="664259"/>
                    <a:chOff x="3406717" y="2525885"/>
                    <a:chExt cx="708607" cy="664259"/>
                  </a:xfrm>
                </p:grpSpPr>
                <p:sp>
                  <p:nvSpPr>
                    <p:cNvPr id="156" name="Oval 155">
                      <a:extLst>
                        <a:ext uri="{FF2B5EF4-FFF2-40B4-BE49-F238E27FC236}">
                          <a16:creationId xmlns:a16="http://schemas.microsoft.com/office/drawing/2014/main" id="{1950B3F5-0521-401A-B1FF-656B7B4C584F}"/>
                        </a:ext>
                      </a:extLst>
                    </p:cNvPr>
                    <p:cNvSpPr>
                      <a:spLocks noChangeAspect="1"/>
                    </p:cNvSpPr>
                    <p:nvPr/>
                  </p:nvSpPr>
                  <p:spPr>
                    <a:xfrm>
                      <a:off x="3406717" y="2525885"/>
                      <a:ext cx="708607" cy="6642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57" name="Freeform 60">
                      <a:extLst>
                        <a:ext uri="{FF2B5EF4-FFF2-40B4-BE49-F238E27FC236}">
                          <a16:creationId xmlns:a16="http://schemas.microsoft.com/office/drawing/2014/main" id="{DDC3DD90-317A-4E17-9D27-4D0C6D39FDDA}"/>
                        </a:ext>
                      </a:extLst>
                    </p:cNvPr>
                    <p:cNvSpPr>
                      <a:spLocks noChangeAspect="1" noEditPoints="1"/>
                    </p:cNvSpPr>
                    <p:nvPr/>
                  </p:nvSpPr>
                  <p:spPr bwMode="auto">
                    <a:xfrm>
                      <a:off x="3569787" y="2637761"/>
                      <a:ext cx="405186" cy="431769"/>
                    </a:xfrm>
                    <a:custGeom>
                      <a:avLst/>
                      <a:gdLst/>
                      <a:ahLst/>
                      <a:cxnLst>
                        <a:cxn ang="0">
                          <a:pos x="57" y="0"/>
                        </a:cxn>
                        <a:cxn ang="0">
                          <a:pos x="8" y="0"/>
                        </a:cxn>
                        <a:cxn ang="0">
                          <a:pos x="0" y="8"/>
                        </a:cxn>
                        <a:cxn ang="0">
                          <a:pos x="0" y="66"/>
                        </a:cxn>
                        <a:cxn ang="0">
                          <a:pos x="8" y="74"/>
                        </a:cxn>
                        <a:cxn ang="0">
                          <a:pos x="57" y="74"/>
                        </a:cxn>
                        <a:cxn ang="0">
                          <a:pos x="65" y="66"/>
                        </a:cxn>
                        <a:cxn ang="0">
                          <a:pos x="65" y="8"/>
                        </a:cxn>
                        <a:cxn ang="0">
                          <a:pos x="57" y="0"/>
                        </a:cxn>
                        <a:cxn ang="0">
                          <a:pos x="57" y="66"/>
                        </a:cxn>
                        <a:cxn ang="0">
                          <a:pos x="8" y="66"/>
                        </a:cxn>
                        <a:cxn ang="0">
                          <a:pos x="8" y="8"/>
                        </a:cxn>
                        <a:cxn ang="0">
                          <a:pos x="57" y="8"/>
                        </a:cxn>
                        <a:cxn ang="0">
                          <a:pos x="57" y="66"/>
                        </a:cxn>
                        <a:cxn ang="0">
                          <a:pos x="37" y="45"/>
                        </a:cxn>
                        <a:cxn ang="0">
                          <a:pos x="16" y="45"/>
                        </a:cxn>
                        <a:cxn ang="0">
                          <a:pos x="16" y="49"/>
                        </a:cxn>
                        <a:cxn ang="0">
                          <a:pos x="37" y="49"/>
                        </a:cxn>
                        <a:cxn ang="0">
                          <a:pos x="37" y="45"/>
                        </a:cxn>
                        <a:cxn ang="0">
                          <a:pos x="49" y="29"/>
                        </a:cxn>
                        <a:cxn ang="0">
                          <a:pos x="33" y="29"/>
                        </a:cxn>
                        <a:cxn ang="0">
                          <a:pos x="33" y="33"/>
                        </a:cxn>
                        <a:cxn ang="0">
                          <a:pos x="49" y="33"/>
                        </a:cxn>
                        <a:cxn ang="0">
                          <a:pos x="49" y="29"/>
                        </a:cxn>
                        <a:cxn ang="0">
                          <a:pos x="33" y="25"/>
                        </a:cxn>
                        <a:cxn ang="0">
                          <a:pos x="49" y="25"/>
                        </a:cxn>
                        <a:cxn ang="0">
                          <a:pos x="49" y="17"/>
                        </a:cxn>
                        <a:cxn ang="0">
                          <a:pos x="33" y="17"/>
                        </a:cxn>
                        <a:cxn ang="0">
                          <a:pos x="33" y="25"/>
                        </a:cxn>
                        <a:cxn ang="0">
                          <a:pos x="29" y="17"/>
                        </a:cxn>
                        <a:cxn ang="0">
                          <a:pos x="16" y="17"/>
                        </a:cxn>
                        <a:cxn ang="0">
                          <a:pos x="16" y="33"/>
                        </a:cxn>
                        <a:cxn ang="0">
                          <a:pos x="29" y="33"/>
                        </a:cxn>
                        <a:cxn ang="0">
                          <a:pos x="29" y="17"/>
                        </a:cxn>
                        <a:cxn ang="0">
                          <a:pos x="25" y="37"/>
                        </a:cxn>
                        <a:cxn ang="0">
                          <a:pos x="16" y="37"/>
                        </a:cxn>
                        <a:cxn ang="0">
                          <a:pos x="16" y="41"/>
                        </a:cxn>
                        <a:cxn ang="0">
                          <a:pos x="25" y="41"/>
                        </a:cxn>
                        <a:cxn ang="0">
                          <a:pos x="25" y="37"/>
                        </a:cxn>
                        <a:cxn ang="0">
                          <a:pos x="29" y="41"/>
                        </a:cxn>
                        <a:cxn ang="0">
                          <a:pos x="49" y="41"/>
                        </a:cxn>
                        <a:cxn ang="0">
                          <a:pos x="49" y="37"/>
                        </a:cxn>
                        <a:cxn ang="0">
                          <a:pos x="29" y="37"/>
                        </a:cxn>
                        <a:cxn ang="0">
                          <a:pos x="29" y="41"/>
                        </a:cxn>
                        <a:cxn ang="0">
                          <a:pos x="49" y="53"/>
                        </a:cxn>
                        <a:cxn ang="0">
                          <a:pos x="16" y="53"/>
                        </a:cxn>
                        <a:cxn ang="0">
                          <a:pos x="16" y="58"/>
                        </a:cxn>
                        <a:cxn ang="0">
                          <a:pos x="49" y="58"/>
                        </a:cxn>
                        <a:cxn ang="0">
                          <a:pos x="49" y="53"/>
                        </a:cxn>
                        <a:cxn ang="0">
                          <a:pos x="41" y="49"/>
                        </a:cxn>
                        <a:cxn ang="0">
                          <a:pos x="49" y="49"/>
                        </a:cxn>
                        <a:cxn ang="0">
                          <a:pos x="49" y="45"/>
                        </a:cxn>
                        <a:cxn ang="0">
                          <a:pos x="41" y="45"/>
                        </a:cxn>
                        <a:cxn ang="0">
                          <a:pos x="41" y="49"/>
                        </a:cxn>
                      </a:cxnLst>
                      <a:rect l="0" t="0" r="r" b="b"/>
                      <a:pathLst>
                        <a:path w="65" h="74">
                          <a:moveTo>
                            <a:pt x="57" y="0"/>
                          </a:moveTo>
                          <a:cubicBezTo>
                            <a:pt x="8" y="0"/>
                            <a:pt x="8" y="0"/>
                            <a:pt x="8" y="0"/>
                          </a:cubicBezTo>
                          <a:cubicBezTo>
                            <a:pt x="4" y="0"/>
                            <a:pt x="0" y="4"/>
                            <a:pt x="0" y="8"/>
                          </a:cubicBezTo>
                          <a:cubicBezTo>
                            <a:pt x="0" y="66"/>
                            <a:pt x="0" y="66"/>
                            <a:pt x="0" y="66"/>
                          </a:cubicBezTo>
                          <a:cubicBezTo>
                            <a:pt x="0" y="70"/>
                            <a:pt x="4" y="74"/>
                            <a:pt x="8" y="74"/>
                          </a:cubicBezTo>
                          <a:cubicBezTo>
                            <a:pt x="57" y="74"/>
                            <a:pt x="57" y="74"/>
                            <a:pt x="57" y="74"/>
                          </a:cubicBezTo>
                          <a:cubicBezTo>
                            <a:pt x="62" y="74"/>
                            <a:pt x="65" y="70"/>
                            <a:pt x="65" y="66"/>
                          </a:cubicBezTo>
                          <a:cubicBezTo>
                            <a:pt x="65" y="8"/>
                            <a:pt x="65" y="8"/>
                            <a:pt x="65" y="8"/>
                          </a:cubicBezTo>
                          <a:cubicBezTo>
                            <a:pt x="65" y="4"/>
                            <a:pt x="62" y="0"/>
                            <a:pt x="57" y="0"/>
                          </a:cubicBezTo>
                          <a:close/>
                          <a:moveTo>
                            <a:pt x="57" y="66"/>
                          </a:moveTo>
                          <a:cubicBezTo>
                            <a:pt x="8" y="66"/>
                            <a:pt x="8" y="66"/>
                            <a:pt x="8" y="66"/>
                          </a:cubicBezTo>
                          <a:cubicBezTo>
                            <a:pt x="8" y="8"/>
                            <a:pt x="8" y="8"/>
                            <a:pt x="8" y="8"/>
                          </a:cubicBezTo>
                          <a:cubicBezTo>
                            <a:pt x="57" y="8"/>
                            <a:pt x="57" y="8"/>
                            <a:pt x="57" y="8"/>
                          </a:cubicBezTo>
                          <a:lnTo>
                            <a:pt x="57" y="66"/>
                          </a:lnTo>
                          <a:close/>
                          <a:moveTo>
                            <a:pt x="37" y="45"/>
                          </a:moveTo>
                          <a:cubicBezTo>
                            <a:pt x="16" y="45"/>
                            <a:pt x="16" y="45"/>
                            <a:pt x="16" y="45"/>
                          </a:cubicBezTo>
                          <a:cubicBezTo>
                            <a:pt x="16" y="49"/>
                            <a:pt x="16" y="49"/>
                            <a:pt x="16" y="49"/>
                          </a:cubicBezTo>
                          <a:cubicBezTo>
                            <a:pt x="37" y="49"/>
                            <a:pt x="37" y="49"/>
                            <a:pt x="37" y="49"/>
                          </a:cubicBezTo>
                          <a:lnTo>
                            <a:pt x="37" y="45"/>
                          </a:lnTo>
                          <a:close/>
                          <a:moveTo>
                            <a:pt x="49" y="29"/>
                          </a:moveTo>
                          <a:cubicBezTo>
                            <a:pt x="33" y="29"/>
                            <a:pt x="33" y="29"/>
                            <a:pt x="33" y="29"/>
                          </a:cubicBezTo>
                          <a:cubicBezTo>
                            <a:pt x="33" y="33"/>
                            <a:pt x="33" y="33"/>
                            <a:pt x="33" y="33"/>
                          </a:cubicBezTo>
                          <a:cubicBezTo>
                            <a:pt x="49" y="33"/>
                            <a:pt x="49" y="33"/>
                            <a:pt x="49" y="33"/>
                          </a:cubicBezTo>
                          <a:lnTo>
                            <a:pt x="49" y="29"/>
                          </a:lnTo>
                          <a:close/>
                          <a:moveTo>
                            <a:pt x="33" y="25"/>
                          </a:moveTo>
                          <a:cubicBezTo>
                            <a:pt x="49" y="25"/>
                            <a:pt x="49" y="25"/>
                            <a:pt x="49" y="25"/>
                          </a:cubicBezTo>
                          <a:cubicBezTo>
                            <a:pt x="49" y="17"/>
                            <a:pt x="49" y="17"/>
                            <a:pt x="49" y="17"/>
                          </a:cubicBezTo>
                          <a:cubicBezTo>
                            <a:pt x="33" y="17"/>
                            <a:pt x="33" y="17"/>
                            <a:pt x="33" y="17"/>
                          </a:cubicBezTo>
                          <a:lnTo>
                            <a:pt x="33" y="25"/>
                          </a:lnTo>
                          <a:close/>
                          <a:moveTo>
                            <a:pt x="29" y="17"/>
                          </a:moveTo>
                          <a:cubicBezTo>
                            <a:pt x="16" y="17"/>
                            <a:pt x="16" y="17"/>
                            <a:pt x="16" y="17"/>
                          </a:cubicBezTo>
                          <a:cubicBezTo>
                            <a:pt x="16" y="33"/>
                            <a:pt x="16" y="33"/>
                            <a:pt x="16" y="33"/>
                          </a:cubicBezTo>
                          <a:cubicBezTo>
                            <a:pt x="29" y="33"/>
                            <a:pt x="29" y="33"/>
                            <a:pt x="29" y="33"/>
                          </a:cubicBezTo>
                          <a:lnTo>
                            <a:pt x="29" y="17"/>
                          </a:lnTo>
                          <a:close/>
                          <a:moveTo>
                            <a:pt x="25" y="37"/>
                          </a:moveTo>
                          <a:cubicBezTo>
                            <a:pt x="16" y="37"/>
                            <a:pt x="16" y="37"/>
                            <a:pt x="16" y="37"/>
                          </a:cubicBezTo>
                          <a:cubicBezTo>
                            <a:pt x="16" y="41"/>
                            <a:pt x="16" y="41"/>
                            <a:pt x="16" y="41"/>
                          </a:cubicBezTo>
                          <a:cubicBezTo>
                            <a:pt x="25" y="41"/>
                            <a:pt x="25" y="41"/>
                            <a:pt x="25" y="41"/>
                          </a:cubicBezTo>
                          <a:lnTo>
                            <a:pt x="25" y="37"/>
                          </a:lnTo>
                          <a:close/>
                          <a:moveTo>
                            <a:pt x="29" y="41"/>
                          </a:moveTo>
                          <a:cubicBezTo>
                            <a:pt x="49" y="41"/>
                            <a:pt x="49" y="41"/>
                            <a:pt x="49" y="41"/>
                          </a:cubicBezTo>
                          <a:cubicBezTo>
                            <a:pt x="49" y="37"/>
                            <a:pt x="49" y="37"/>
                            <a:pt x="49" y="37"/>
                          </a:cubicBezTo>
                          <a:cubicBezTo>
                            <a:pt x="29" y="37"/>
                            <a:pt x="29" y="37"/>
                            <a:pt x="29" y="37"/>
                          </a:cubicBezTo>
                          <a:lnTo>
                            <a:pt x="29" y="41"/>
                          </a:lnTo>
                          <a:close/>
                          <a:moveTo>
                            <a:pt x="49" y="53"/>
                          </a:moveTo>
                          <a:cubicBezTo>
                            <a:pt x="16" y="53"/>
                            <a:pt x="16" y="53"/>
                            <a:pt x="16" y="53"/>
                          </a:cubicBezTo>
                          <a:cubicBezTo>
                            <a:pt x="16" y="58"/>
                            <a:pt x="16" y="58"/>
                            <a:pt x="16" y="58"/>
                          </a:cubicBezTo>
                          <a:cubicBezTo>
                            <a:pt x="49" y="58"/>
                            <a:pt x="49" y="58"/>
                            <a:pt x="49" y="58"/>
                          </a:cubicBezTo>
                          <a:lnTo>
                            <a:pt x="49" y="53"/>
                          </a:lnTo>
                          <a:close/>
                          <a:moveTo>
                            <a:pt x="41" y="49"/>
                          </a:moveTo>
                          <a:cubicBezTo>
                            <a:pt x="49" y="49"/>
                            <a:pt x="49" y="49"/>
                            <a:pt x="49" y="49"/>
                          </a:cubicBezTo>
                          <a:cubicBezTo>
                            <a:pt x="49" y="45"/>
                            <a:pt x="49" y="45"/>
                            <a:pt x="49" y="45"/>
                          </a:cubicBezTo>
                          <a:cubicBezTo>
                            <a:pt x="41" y="45"/>
                            <a:pt x="41" y="45"/>
                            <a:pt x="41" y="45"/>
                          </a:cubicBezTo>
                          <a:lnTo>
                            <a:pt x="41" y="49"/>
                          </a:lnTo>
                          <a:close/>
                        </a:path>
                      </a:pathLst>
                    </a:custGeom>
                    <a:solidFill>
                      <a:schemeClr val="bg1"/>
                    </a:solidFill>
                    <a:ln w="9525">
                      <a:noFill/>
                      <a:round/>
                      <a:headEnd/>
                      <a:tailEnd/>
                    </a:ln>
                  </p:spPr>
                  <p:txBody>
                    <a:bodyPr vert="horz" wrap="square" lIns="100584" tIns="50292" rIns="100584" bIns="50292" numCol="1" anchor="t" anchorCtr="0" compatLnSpc="1">
                      <a:prstTxWarp prst="textNoShape">
                        <a:avLst/>
                      </a:prstTxWarp>
                    </a:bodyPr>
                    <a:lstStyle/>
                    <a:p>
                      <a:pPr defTabSz="1005840"/>
                      <a:endParaRPr lang="en-GB" sz="1980" dirty="0">
                        <a:solidFill>
                          <a:prstClr val="black"/>
                        </a:solidFill>
                        <a:latin typeface="Arial" panose="020B0604020202020204" pitchFamily="34" charset="0"/>
                        <a:cs typeface="Arial" panose="020B0604020202020204" pitchFamily="34" charset="0"/>
                      </a:endParaRPr>
                    </a:p>
                  </p:txBody>
                </p:sp>
              </p:grpSp>
            </p:grpSp>
          </p:grpSp>
          <p:sp>
            <p:nvSpPr>
              <p:cNvPr id="151" name="TextBox 150">
                <a:extLst>
                  <a:ext uri="{FF2B5EF4-FFF2-40B4-BE49-F238E27FC236}">
                    <a16:creationId xmlns:a16="http://schemas.microsoft.com/office/drawing/2014/main" id="{50EC276F-080E-417B-9352-B85E1D87396D}"/>
                  </a:ext>
                </a:extLst>
              </p:cNvPr>
              <p:cNvSpPr txBox="1"/>
              <p:nvPr/>
            </p:nvSpPr>
            <p:spPr>
              <a:xfrm>
                <a:off x="4410174" y="3317658"/>
                <a:ext cx="1106424" cy="400110"/>
              </a:xfrm>
              <a:prstGeom prst="rect">
                <a:avLst/>
              </a:prstGeom>
              <a:noFill/>
            </p:spPr>
            <p:txBody>
              <a:bodyPr wrap="square" lIns="0" rIns="0" rtlCol="0">
                <a:spAutoFit/>
              </a:bodyPr>
              <a:lstStyle>
                <a:defPPr>
                  <a:defRPr lang="en-US"/>
                </a:defPPr>
                <a:lvl1pPr algn="ctr">
                  <a:defRPr sz="1800"/>
                </a:lvl1pPr>
              </a:lstStyle>
              <a:p>
                <a:pPr algn="ctr"/>
                <a:r>
                  <a:rPr lang="en-US" sz="1000" b="1" u="sng" dirty="0">
                    <a:latin typeface="Arial"/>
                  </a:rPr>
                  <a:t>D</a:t>
                </a:r>
                <a:r>
                  <a:rPr lang="en-US" sz="1000" b="1" dirty="0">
                    <a:latin typeface="Arial"/>
                  </a:rPr>
                  <a:t>esign Approach </a:t>
                </a:r>
              </a:p>
              <a:p>
                <a:pPr algn="ctr"/>
                <a:r>
                  <a:rPr lang="en-US" sz="1000" b="1" dirty="0">
                    <a:latin typeface="Arial"/>
                  </a:rPr>
                  <a:t>&amp; Detail</a:t>
                </a:r>
                <a:endParaRPr lang="en-US" sz="1000" b="1" dirty="0">
                  <a:latin typeface="Arial" panose="020B0604020202020204" pitchFamily="34" charset="0"/>
                  <a:cs typeface="Arial" panose="020B0604020202020204" pitchFamily="34" charset="0"/>
                </a:endParaRPr>
              </a:p>
            </p:txBody>
          </p:sp>
        </p:grpSp>
        <p:sp>
          <p:nvSpPr>
            <p:cNvPr id="113" name="Right Arrow 226">
              <a:extLst>
                <a:ext uri="{FF2B5EF4-FFF2-40B4-BE49-F238E27FC236}">
                  <a16:creationId xmlns:a16="http://schemas.microsoft.com/office/drawing/2014/main" id="{B0BB577B-0013-4044-B1AC-E85856DEF6EA}"/>
                </a:ext>
              </a:extLst>
            </p:cNvPr>
            <p:cNvSpPr/>
            <p:nvPr/>
          </p:nvSpPr>
          <p:spPr>
            <a:xfrm rot="3000000">
              <a:off x="4799908" y="1688287"/>
              <a:ext cx="110693" cy="218219"/>
            </a:xfrm>
            <a:prstGeom prst="rightArrow">
              <a:avLst>
                <a:gd name="adj1" fmla="val 100000"/>
                <a:gd name="adj2" fmla="val 10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14" name="Right Arrow 227">
              <a:extLst>
                <a:ext uri="{FF2B5EF4-FFF2-40B4-BE49-F238E27FC236}">
                  <a16:creationId xmlns:a16="http://schemas.microsoft.com/office/drawing/2014/main" id="{5AAB22D6-2161-4FD7-8BA0-26F146AFA8A3}"/>
                </a:ext>
              </a:extLst>
            </p:cNvPr>
            <p:cNvSpPr/>
            <p:nvPr/>
          </p:nvSpPr>
          <p:spPr>
            <a:xfrm rot="13800000">
              <a:off x="3765158" y="3184957"/>
              <a:ext cx="110693" cy="218219"/>
            </a:xfrm>
            <a:prstGeom prst="rightArrow">
              <a:avLst>
                <a:gd name="adj1" fmla="val 100000"/>
                <a:gd name="adj2" fmla="val 10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D23136C0-1E66-453A-943D-6AC400194115}"/>
                </a:ext>
              </a:extLst>
            </p:cNvPr>
            <p:cNvSpPr txBox="1"/>
            <p:nvPr/>
          </p:nvSpPr>
          <p:spPr>
            <a:xfrm>
              <a:off x="879583" y="1162208"/>
              <a:ext cx="3481400" cy="307777"/>
            </a:xfrm>
            <a:prstGeom prst="rect">
              <a:avLst/>
            </a:prstGeom>
            <a:noFill/>
          </p:spPr>
          <p:txBody>
            <a:bodyPr wrap="square" rtlCol="0">
              <a:spAutoFit/>
            </a:bodyPr>
            <a:lstStyle/>
            <a:p>
              <a:pPr algn="ctr" defTabSz="1005840"/>
              <a:r>
                <a:rPr lang="fr-CA" sz="1400" b="1" dirty="0">
                  <a:solidFill>
                    <a:prstClr val="black"/>
                  </a:solidFill>
                  <a:latin typeface="Arial" panose="020B0604020202020204" pitchFamily="34" charset="0"/>
                  <a:cs typeface="Arial" panose="020B0604020202020204" pitchFamily="34" charset="0"/>
                </a:rPr>
                <a:t>BUILD UNDERSTANDING</a:t>
              </a:r>
              <a:endParaRPr lang="en-US" sz="1400" b="1" dirty="0">
                <a:solidFill>
                  <a:prstClr val="black"/>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53FF0146-8CC1-44A5-B7F3-A3C93C086FE4}"/>
                </a:ext>
              </a:extLst>
            </p:cNvPr>
            <p:cNvSpPr txBox="1"/>
            <p:nvPr/>
          </p:nvSpPr>
          <p:spPr>
            <a:xfrm>
              <a:off x="4426214" y="1162208"/>
              <a:ext cx="3474034" cy="307777"/>
            </a:xfrm>
            <a:prstGeom prst="rect">
              <a:avLst/>
            </a:prstGeom>
            <a:noFill/>
          </p:spPr>
          <p:txBody>
            <a:bodyPr wrap="square" rtlCol="0">
              <a:spAutoFit/>
            </a:bodyPr>
            <a:lstStyle/>
            <a:p>
              <a:pPr algn="ctr" defTabSz="1005840"/>
              <a:r>
                <a:rPr lang="fr-CA" sz="1400" b="1" dirty="0">
                  <a:solidFill>
                    <a:prstClr val="black"/>
                  </a:solidFill>
                  <a:latin typeface="Arial" panose="020B0604020202020204" pitchFamily="34" charset="0"/>
                  <a:cs typeface="Arial" panose="020B0604020202020204" pitchFamily="34" charset="0"/>
                </a:rPr>
                <a:t>SHAPE CHOICES</a:t>
              </a:r>
              <a:endParaRPr lang="en-US" sz="1400" b="1" dirty="0">
                <a:solidFill>
                  <a:prstClr val="black"/>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8DAA4399-8106-4443-B778-A64D9F680514}"/>
                </a:ext>
              </a:extLst>
            </p:cNvPr>
            <p:cNvSpPr txBox="1"/>
            <p:nvPr/>
          </p:nvSpPr>
          <p:spPr>
            <a:xfrm>
              <a:off x="7977633" y="1162208"/>
              <a:ext cx="3474720" cy="307777"/>
            </a:xfrm>
            <a:prstGeom prst="rect">
              <a:avLst/>
            </a:prstGeom>
            <a:noFill/>
          </p:spPr>
          <p:txBody>
            <a:bodyPr wrap="square" rtlCol="0">
              <a:spAutoFit/>
            </a:bodyPr>
            <a:lstStyle/>
            <a:p>
              <a:pPr algn="ctr" defTabSz="1005840"/>
              <a:r>
                <a:rPr lang="fr-CA" sz="1400" b="1" dirty="0">
                  <a:solidFill>
                    <a:prstClr val="black"/>
                  </a:solidFill>
                  <a:latin typeface="Arial" panose="020B0604020202020204" pitchFamily="34" charset="0"/>
                  <a:cs typeface="Arial" panose="020B0604020202020204" pitchFamily="34" charset="0"/>
                </a:rPr>
                <a:t>MAKE DECISIONS</a:t>
              </a:r>
              <a:endParaRPr lang="en-US" sz="1400" b="1" dirty="0">
                <a:solidFill>
                  <a:prstClr val="black"/>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23C8AADA-AA20-48B0-B661-D51B1693685C}"/>
                </a:ext>
              </a:extLst>
            </p:cNvPr>
            <p:cNvSpPr txBox="1"/>
            <p:nvPr/>
          </p:nvSpPr>
          <p:spPr>
            <a:xfrm>
              <a:off x="4902569" y="1485239"/>
              <a:ext cx="1097280" cy="400110"/>
            </a:xfrm>
            <a:prstGeom prst="rect">
              <a:avLst/>
            </a:prstGeom>
            <a:noFill/>
          </p:spPr>
          <p:txBody>
            <a:bodyPr wrap="square" lIns="0" rIns="0"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Synthesize ideas into insights</a:t>
              </a:r>
            </a:p>
          </p:txBody>
        </p:sp>
        <p:sp>
          <p:nvSpPr>
            <p:cNvPr id="119" name="TextBox 118">
              <a:extLst>
                <a:ext uri="{FF2B5EF4-FFF2-40B4-BE49-F238E27FC236}">
                  <a16:creationId xmlns:a16="http://schemas.microsoft.com/office/drawing/2014/main" id="{D239B06E-5CD3-4E20-8B29-7B889A3265A8}"/>
                </a:ext>
              </a:extLst>
            </p:cNvPr>
            <p:cNvSpPr txBox="1"/>
            <p:nvPr/>
          </p:nvSpPr>
          <p:spPr>
            <a:xfrm>
              <a:off x="3010901" y="1485239"/>
              <a:ext cx="109728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Explore stakeholders</a:t>
              </a:r>
            </a:p>
          </p:txBody>
        </p:sp>
        <p:grpSp>
          <p:nvGrpSpPr>
            <p:cNvPr id="120" name="Group 119">
              <a:extLst>
                <a:ext uri="{FF2B5EF4-FFF2-40B4-BE49-F238E27FC236}">
                  <a16:creationId xmlns:a16="http://schemas.microsoft.com/office/drawing/2014/main" id="{64FACA43-4B59-464E-9FAE-4F9D6BE4758C}"/>
                </a:ext>
              </a:extLst>
            </p:cNvPr>
            <p:cNvGrpSpPr/>
            <p:nvPr/>
          </p:nvGrpSpPr>
          <p:grpSpPr>
            <a:xfrm>
              <a:off x="8200521" y="1504205"/>
              <a:ext cx="1216394" cy="1746424"/>
              <a:chOff x="7743323" y="1971344"/>
              <a:chExt cx="1216394" cy="1746424"/>
            </a:xfrm>
          </p:grpSpPr>
          <p:grpSp>
            <p:nvGrpSpPr>
              <p:cNvPr id="143" name="Group 142">
                <a:extLst>
                  <a:ext uri="{FF2B5EF4-FFF2-40B4-BE49-F238E27FC236}">
                    <a16:creationId xmlns:a16="http://schemas.microsoft.com/office/drawing/2014/main" id="{FC8A5C1F-CCC0-4BAC-A92D-7CB671E909C9}"/>
                  </a:ext>
                </a:extLst>
              </p:cNvPr>
              <p:cNvGrpSpPr/>
              <p:nvPr/>
            </p:nvGrpSpPr>
            <p:grpSpPr>
              <a:xfrm>
                <a:off x="7753194" y="2432541"/>
                <a:ext cx="1206523" cy="1285227"/>
                <a:chOff x="6133398" y="2432541"/>
                <a:chExt cx="1206523" cy="1285227"/>
              </a:xfrm>
            </p:grpSpPr>
            <p:sp>
              <p:nvSpPr>
                <p:cNvPr id="145" name="Rectangle 144">
                  <a:extLst>
                    <a:ext uri="{FF2B5EF4-FFF2-40B4-BE49-F238E27FC236}">
                      <a16:creationId xmlns:a16="http://schemas.microsoft.com/office/drawing/2014/main" id="{D6DC8D2D-A0D5-41FD-8DCD-02EEDE9E422D}"/>
                    </a:ext>
                  </a:extLst>
                </p:cNvPr>
                <p:cNvSpPr>
                  <a:spLocks/>
                </p:cNvSpPr>
                <p:nvPr/>
              </p:nvSpPr>
              <p:spPr>
                <a:xfrm>
                  <a:off x="6133398" y="2432541"/>
                  <a:ext cx="1188720" cy="12583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146" name="Group 145">
                  <a:extLst>
                    <a:ext uri="{FF2B5EF4-FFF2-40B4-BE49-F238E27FC236}">
                      <a16:creationId xmlns:a16="http://schemas.microsoft.com/office/drawing/2014/main" id="{4A37EEC4-5E6D-4C5D-BAC4-6E7C908CA1F8}"/>
                    </a:ext>
                  </a:extLst>
                </p:cNvPr>
                <p:cNvGrpSpPr/>
                <p:nvPr/>
              </p:nvGrpSpPr>
              <p:grpSpPr>
                <a:xfrm>
                  <a:off x="6139542" y="2498010"/>
                  <a:ext cx="1200379" cy="1219758"/>
                  <a:chOff x="6030841" y="2538288"/>
                  <a:chExt cx="1200379" cy="1219758"/>
                </a:xfrm>
              </p:grpSpPr>
              <p:sp>
                <p:nvSpPr>
                  <p:cNvPr id="147" name="Oval 146">
                    <a:extLst>
                      <a:ext uri="{FF2B5EF4-FFF2-40B4-BE49-F238E27FC236}">
                        <a16:creationId xmlns:a16="http://schemas.microsoft.com/office/drawing/2014/main" id="{81239368-AB00-4E20-8DA9-7103CA0FD985}"/>
                      </a:ext>
                    </a:extLst>
                  </p:cNvPr>
                  <p:cNvSpPr>
                    <a:spLocks noChangeAspect="1"/>
                  </p:cNvSpPr>
                  <p:nvPr/>
                </p:nvSpPr>
                <p:spPr>
                  <a:xfrm>
                    <a:off x="6288205" y="2538288"/>
                    <a:ext cx="692191" cy="64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schemeClr val="tx1"/>
                      </a:solidFill>
                      <a:latin typeface="Arial" panose="020B0604020202020204" pitchFamily="34" charset="0"/>
                      <a:cs typeface="Arial" panose="020B0604020202020204" pitchFamily="34" charset="0"/>
                    </a:endParaRPr>
                  </a:p>
                </p:txBody>
              </p:sp>
              <p:sp>
                <p:nvSpPr>
                  <p:cNvPr id="148" name="Freeform 29">
                    <a:extLst>
                      <a:ext uri="{FF2B5EF4-FFF2-40B4-BE49-F238E27FC236}">
                        <a16:creationId xmlns:a16="http://schemas.microsoft.com/office/drawing/2014/main" id="{17B08D7C-7EAA-4541-ADF0-D7C864216E68}"/>
                      </a:ext>
                    </a:extLst>
                  </p:cNvPr>
                  <p:cNvSpPr>
                    <a:spLocks noChangeAspect="1" noEditPoints="1"/>
                  </p:cNvSpPr>
                  <p:nvPr/>
                </p:nvSpPr>
                <p:spPr bwMode="auto">
                  <a:xfrm>
                    <a:off x="6412116" y="2603219"/>
                    <a:ext cx="433134" cy="465862"/>
                  </a:xfrm>
                  <a:custGeom>
                    <a:avLst/>
                    <a:gdLst/>
                    <a:ahLst/>
                    <a:cxnLst>
                      <a:cxn ang="0">
                        <a:pos x="48" y="28"/>
                      </a:cxn>
                      <a:cxn ang="0">
                        <a:pos x="54" y="3"/>
                      </a:cxn>
                      <a:cxn ang="0">
                        <a:pos x="35" y="21"/>
                      </a:cxn>
                      <a:cxn ang="0">
                        <a:pos x="17" y="37"/>
                      </a:cxn>
                      <a:cxn ang="0">
                        <a:pos x="17" y="65"/>
                      </a:cxn>
                      <a:cxn ang="0">
                        <a:pos x="52" y="76"/>
                      </a:cxn>
                      <a:cxn ang="0">
                        <a:pos x="66" y="35"/>
                      </a:cxn>
                      <a:cxn ang="0">
                        <a:pos x="48" y="28"/>
                      </a:cxn>
                      <a:cxn ang="0">
                        <a:pos x="12" y="29"/>
                      </a:cxn>
                      <a:cxn ang="0">
                        <a:pos x="0" y="41"/>
                      </a:cxn>
                      <a:cxn ang="0">
                        <a:pos x="0" y="61"/>
                      </a:cxn>
                      <a:cxn ang="0">
                        <a:pos x="12" y="74"/>
                      </a:cxn>
                      <a:cxn ang="0">
                        <a:pos x="8" y="64"/>
                      </a:cxn>
                      <a:cxn ang="0">
                        <a:pos x="8" y="38"/>
                      </a:cxn>
                      <a:cxn ang="0">
                        <a:pos x="12" y="29"/>
                      </a:cxn>
                    </a:cxnLst>
                    <a:rect l="0" t="0" r="r" b="b"/>
                    <a:pathLst>
                      <a:path w="66" h="76">
                        <a:moveTo>
                          <a:pt x="48" y="28"/>
                        </a:moveTo>
                        <a:cubicBezTo>
                          <a:pt x="47" y="27"/>
                          <a:pt x="62" y="13"/>
                          <a:pt x="54" y="3"/>
                        </a:cubicBezTo>
                        <a:cubicBezTo>
                          <a:pt x="51" y="0"/>
                          <a:pt x="45" y="15"/>
                          <a:pt x="35" y="21"/>
                        </a:cubicBezTo>
                        <a:cubicBezTo>
                          <a:pt x="29" y="25"/>
                          <a:pt x="17" y="33"/>
                          <a:pt x="17" y="37"/>
                        </a:cubicBezTo>
                        <a:cubicBezTo>
                          <a:pt x="17" y="65"/>
                          <a:pt x="17" y="65"/>
                          <a:pt x="17" y="65"/>
                        </a:cubicBezTo>
                        <a:cubicBezTo>
                          <a:pt x="17" y="70"/>
                          <a:pt x="37" y="76"/>
                          <a:pt x="52" y="76"/>
                        </a:cubicBezTo>
                        <a:cubicBezTo>
                          <a:pt x="58" y="76"/>
                          <a:pt x="66" y="41"/>
                          <a:pt x="66" y="35"/>
                        </a:cubicBezTo>
                        <a:cubicBezTo>
                          <a:pt x="66" y="30"/>
                          <a:pt x="48" y="30"/>
                          <a:pt x="48" y="28"/>
                        </a:cubicBezTo>
                        <a:close/>
                        <a:moveTo>
                          <a:pt x="12" y="29"/>
                        </a:moveTo>
                        <a:cubicBezTo>
                          <a:pt x="10" y="29"/>
                          <a:pt x="0" y="30"/>
                          <a:pt x="0" y="41"/>
                        </a:cubicBezTo>
                        <a:cubicBezTo>
                          <a:pt x="0" y="61"/>
                          <a:pt x="0" y="61"/>
                          <a:pt x="0" y="61"/>
                        </a:cubicBezTo>
                        <a:cubicBezTo>
                          <a:pt x="0" y="72"/>
                          <a:pt x="10" y="74"/>
                          <a:pt x="12" y="74"/>
                        </a:cubicBezTo>
                        <a:cubicBezTo>
                          <a:pt x="15" y="74"/>
                          <a:pt x="8" y="71"/>
                          <a:pt x="8" y="64"/>
                        </a:cubicBezTo>
                        <a:cubicBezTo>
                          <a:pt x="8" y="38"/>
                          <a:pt x="8" y="38"/>
                          <a:pt x="8" y="38"/>
                        </a:cubicBezTo>
                        <a:cubicBezTo>
                          <a:pt x="8" y="31"/>
                          <a:pt x="15" y="29"/>
                          <a:pt x="12" y="29"/>
                        </a:cubicBezTo>
                        <a:close/>
                      </a:path>
                    </a:pathLst>
                  </a:custGeom>
                  <a:solidFill>
                    <a:schemeClr val="bg1"/>
                  </a:solidFill>
                  <a:ln w="9525">
                    <a:noFill/>
                    <a:round/>
                    <a:headEnd/>
                    <a:tailEnd/>
                  </a:ln>
                </p:spPr>
                <p:txBody>
                  <a:bodyPr vert="horz" wrap="square" lIns="100584" tIns="50292" rIns="100584" bIns="50292" numCol="1" anchor="t" anchorCtr="0" compatLnSpc="1">
                    <a:prstTxWarp prst="textNoShape">
                      <a:avLst/>
                    </a:prstTxWarp>
                  </a:bodyPr>
                  <a:lstStyle/>
                  <a:p>
                    <a:pPr defTabSz="1005840"/>
                    <a:endParaRPr lang="en-GB" sz="1980" dirty="0">
                      <a:solidFill>
                        <a:prstClr val="black"/>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FE3D1E16-E232-4C8A-83FB-74A55668816C}"/>
                      </a:ext>
                    </a:extLst>
                  </p:cNvPr>
                  <p:cNvSpPr txBox="1"/>
                  <p:nvPr/>
                </p:nvSpPr>
                <p:spPr>
                  <a:xfrm>
                    <a:off x="6030841" y="3357936"/>
                    <a:ext cx="1200379" cy="400110"/>
                  </a:xfrm>
                  <a:prstGeom prst="rect">
                    <a:avLst/>
                  </a:prstGeom>
                  <a:noFill/>
                </p:spPr>
                <p:txBody>
                  <a:bodyPr wrap="square" lIns="0" rIns="0" rtlCol="0">
                    <a:spAutoFit/>
                  </a:bodyPr>
                  <a:lstStyle>
                    <a:defPPr>
                      <a:defRPr lang="en-US"/>
                    </a:defPPr>
                    <a:lvl1pPr algn="ctr">
                      <a:defRPr sz="1800"/>
                    </a:lvl1pPr>
                  </a:lstStyle>
                  <a:p>
                    <a:pPr algn="ctr"/>
                    <a:r>
                      <a:rPr lang="en-US" sz="1000" b="1" u="sng" dirty="0">
                        <a:latin typeface="Arial"/>
                      </a:rPr>
                      <a:t>D</a:t>
                    </a:r>
                    <a:r>
                      <a:rPr lang="en-US" sz="1000" b="1" dirty="0">
                        <a:latin typeface="Arial"/>
                      </a:rPr>
                      <a:t>ecide &amp; </a:t>
                    </a:r>
                  </a:p>
                  <a:p>
                    <a:pPr algn="ctr"/>
                    <a:r>
                      <a:rPr lang="en-US" sz="1000" b="1" dirty="0">
                        <a:latin typeface="Arial"/>
                      </a:rPr>
                      <a:t>Evaluate </a:t>
                    </a:r>
                    <a:endParaRPr lang="en-US" sz="1000" dirty="0">
                      <a:latin typeface="Arial"/>
                    </a:endParaRPr>
                  </a:p>
                </p:txBody>
              </p:sp>
            </p:grpSp>
          </p:grpSp>
          <p:sp>
            <p:nvSpPr>
              <p:cNvPr id="144" name="TextBox 143">
                <a:extLst>
                  <a:ext uri="{FF2B5EF4-FFF2-40B4-BE49-F238E27FC236}">
                    <a16:creationId xmlns:a16="http://schemas.microsoft.com/office/drawing/2014/main" id="{8685B2E0-265D-43D3-94B9-C8500EBB8364}"/>
                  </a:ext>
                </a:extLst>
              </p:cNvPr>
              <p:cNvSpPr txBox="1"/>
              <p:nvPr/>
            </p:nvSpPr>
            <p:spPr>
              <a:xfrm>
                <a:off x="7743323" y="1971344"/>
                <a:ext cx="109728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Select best hypotheses</a:t>
                </a:r>
              </a:p>
            </p:txBody>
          </p:sp>
        </p:grpSp>
        <p:grpSp>
          <p:nvGrpSpPr>
            <p:cNvPr id="121" name="Group 120">
              <a:extLst>
                <a:ext uri="{FF2B5EF4-FFF2-40B4-BE49-F238E27FC236}">
                  <a16:creationId xmlns:a16="http://schemas.microsoft.com/office/drawing/2014/main" id="{7DC0ABD6-4C8F-411F-BB08-E630BA598D4F}"/>
                </a:ext>
              </a:extLst>
            </p:cNvPr>
            <p:cNvGrpSpPr/>
            <p:nvPr/>
          </p:nvGrpSpPr>
          <p:grpSpPr>
            <a:xfrm>
              <a:off x="9719959" y="1500198"/>
              <a:ext cx="1188720" cy="1750431"/>
              <a:chOff x="9166965" y="1967337"/>
              <a:chExt cx="1188720" cy="1750431"/>
            </a:xfrm>
          </p:grpSpPr>
          <p:grpSp>
            <p:nvGrpSpPr>
              <p:cNvPr id="136" name="Group 135">
                <a:extLst>
                  <a:ext uri="{FF2B5EF4-FFF2-40B4-BE49-F238E27FC236}">
                    <a16:creationId xmlns:a16="http://schemas.microsoft.com/office/drawing/2014/main" id="{DAFD5397-5E0F-4EBD-8A2F-8D5600A06389}"/>
                  </a:ext>
                </a:extLst>
              </p:cNvPr>
              <p:cNvGrpSpPr/>
              <p:nvPr/>
            </p:nvGrpSpPr>
            <p:grpSpPr>
              <a:xfrm>
                <a:off x="9166965" y="2432540"/>
                <a:ext cx="1188720" cy="1285228"/>
                <a:chOff x="9166965" y="2432540"/>
                <a:chExt cx="1188720" cy="1285228"/>
              </a:xfrm>
            </p:grpSpPr>
            <p:sp>
              <p:nvSpPr>
                <p:cNvPr id="138" name="Rectangle 137">
                  <a:extLst>
                    <a:ext uri="{FF2B5EF4-FFF2-40B4-BE49-F238E27FC236}">
                      <a16:creationId xmlns:a16="http://schemas.microsoft.com/office/drawing/2014/main" id="{6A8DE719-B7BF-476B-8B51-9266FB925537}"/>
                    </a:ext>
                  </a:extLst>
                </p:cNvPr>
                <p:cNvSpPr>
                  <a:spLocks/>
                </p:cNvSpPr>
                <p:nvPr/>
              </p:nvSpPr>
              <p:spPr>
                <a:xfrm>
                  <a:off x="9166965" y="2432540"/>
                  <a:ext cx="1188720" cy="12583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nvGrpSpPr>
                <p:cNvPr id="139" name="Group 138">
                  <a:extLst>
                    <a:ext uri="{FF2B5EF4-FFF2-40B4-BE49-F238E27FC236}">
                      <a16:creationId xmlns:a16="http://schemas.microsoft.com/office/drawing/2014/main" id="{8AFF812B-6600-4023-9D21-1582680BD92A}"/>
                    </a:ext>
                  </a:extLst>
                </p:cNvPr>
                <p:cNvGrpSpPr/>
                <p:nvPr/>
              </p:nvGrpSpPr>
              <p:grpSpPr>
                <a:xfrm>
                  <a:off x="9166965" y="2497813"/>
                  <a:ext cx="1188720" cy="1219955"/>
                  <a:chOff x="7476760" y="2524487"/>
                  <a:chExt cx="1188720" cy="1219955"/>
                </a:xfrm>
              </p:grpSpPr>
              <p:sp>
                <p:nvSpPr>
                  <p:cNvPr id="140" name="TextBox 139">
                    <a:extLst>
                      <a:ext uri="{FF2B5EF4-FFF2-40B4-BE49-F238E27FC236}">
                        <a16:creationId xmlns:a16="http://schemas.microsoft.com/office/drawing/2014/main" id="{03C0B71E-A301-4F5C-A5AB-977E299A8BDD}"/>
                      </a:ext>
                    </a:extLst>
                  </p:cNvPr>
                  <p:cNvSpPr txBox="1"/>
                  <p:nvPr/>
                </p:nvSpPr>
                <p:spPr>
                  <a:xfrm>
                    <a:off x="7476760" y="3344332"/>
                    <a:ext cx="1188720" cy="400110"/>
                  </a:xfrm>
                  <a:prstGeom prst="rect">
                    <a:avLst/>
                  </a:prstGeom>
                  <a:noFill/>
                </p:spPr>
                <p:txBody>
                  <a:bodyPr wrap="square" rtlCol="0">
                    <a:spAutoFit/>
                  </a:bodyPr>
                  <a:lstStyle>
                    <a:defPPr>
                      <a:defRPr lang="en-US"/>
                    </a:defPPr>
                    <a:lvl1pPr algn="ctr">
                      <a:defRPr sz="1800"/>
                    </a:lvl1pPr>
                  </a:lstStyle>
                  <a:p>
                    <a:pPr defTabSz="1005840"/>
                    <a:r>
                      <a:rPr lang="en-US" sz="1000" b="1" u="sng" dirty="0">
                        <a:latin typeface="Arial" panose="020B0604020202020204" pitchFamily="34" charset="0"/>
                        <a:cs typeface="Arial" panose="020B0604020202020204" pitchFamily="34" charset="0"/>
                      </a:rPr>
                      <a:t>D</a:t>
                    </a:r>
                    <a:r>
                      <a:rPr lang="en-US" sz="1000" b="1" dirty="0">
                        <a:latin typeface="Arial" panose="020B0604020202020204" pitchFamily="34" charset="0"/>
                        <a:cs typeface="Arial" panose="020B0604020202020204" pitchFamily="34" charset="0"/>
                      </a:rPr>
                      <a:t>eliver &amp; Integrate</a:t>
                    </a:r>
                  </a:p>
                </p:txBody>
              </p:sp>
              <p:sp>
                <p:nvSpPr>
                  <p:cNvPr id="141" name="Oval 140">
                    <a:extLst>
                      <a:ext uri="{FF2B5EF4-FFF2-40B4-BE49-F238E27FC236}">
                        <a16:creationId xmlns:a16="http://schemas.microsoft.com/office/drawing/2014/main" id="{1CE76F45-D8F9-47D7-A5CA-DFF64B7C5309}"/>
                      </a:ext>
                    </a:extLst>
                  </p:cNvPr>
                  <p:cNvSpPr>
                    <a:spLocks noChangeAspect="1"/>
                  </p:cNvSpPr>
                  <p:nvPr/>
                </p:nvSpPr>
                <p:spPr>
                  <a:xfrm>
                    <a:off x="7717694" y="2524487"/>
                    <a:ext cx="726342" cy="680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sp>
                <p:nvSpPr>
                  <p:cNvPr id="142" name="Oval 141">
                    <a:extLst>
                      <a:ext uri="{FF2B5EF4-FFF2-40B4-BE49-F238E27FC236}">
                        <a16:creationId xmlns:a16="http://schemas.microsoft.com/office/drawing/2014/main" id="{5E3FC3FE-89DE-4A00-BEB0-1227707993EE}"/>
                      </a:ext>
                    </a:extLst>
                  </p:cNvPr>
                  <p:cNvSpPr>
                    <a:spLocks noChangeAspect="1"/>
                  </p:cNvSpPr>
                  <p:nvPr/>
                </p:nvSpPr>
                <p:spPr>
                  <a:xfrm>
                    <a:off x="7899280" y="2694708"/>
                    <a:ext cx="363171" cy="3404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latin typeface="Arial" panose="020B0604020202020204" pitchFamily="34" charset="0"/>
                      <a:cs typeface="Arial" panose="020B0604020202020204" pitchFamily="34" charset="0"/>
                    </a:endParaRPr>
                  </a:p>
                </p:txBody>
              </p:sp>
            </p:grpSp>
          </p:grpSp>
          <p:sp>
            <p:nvSpPr>
              <p:cNvPr id="137" name="TextBox 136">
                <a:extLst>
                  <a:ext uri="{FF2B5EF4-FFF2-40B4-BE49-F238E27FC236}">
                    <a16:creationId xmlns:a16="http://schemas.microsoft.com/office/drawing/2014/main" id="{26A50B51-2D29-4F94-BF20-EE4A690F8FAB}"/>
                  </a:ext>
                </a:extLst>
              </p:cNvPr>
              <p:cNvSpPr txBox="1"/>
              <p:nvPr/>
            </p:nvSpPr>
            <p:spPr>
              <a:xfrm>
                <a:off x="9210927" y="1967337"/>
                <a:ext cx="961878"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Create new value</a:t>
                </a:r>
              </a:p>
            </p:txBody>
          </p:sp>
        </p:grpSp>
        <p:sp>
          <p:nvSpPr>
            <p:cNvPr id="122" name="TextBox 121">
              <a:extLst>
                <a:ext uri="{FF2B5EF4-FFF2-40B4-BE49-F238E27FC236}">
                  <a16:creationId xmlns:a16="http://schemas.microsoft.com/office/drawing/2014/main" id="{4564B4C2-EC86-4C25-A832-039E3F81B775}"/>
                </a:ext>
              </a:extLst>
            </p:cNvPr>
            <p:cNvSpPr txBox="1"/>
            <p:nvPr/>
          </p:nvSpPr>
          <p:spPr>
            <a:xfrm>
              <a:off x="6502469" y="1485239"/>
              <a:ext cx="109728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Prototype hypotheses</a:t>
              </a:r>
            </a:p>
          </p:txBody>
        </p:sp>
        <p:sp>
          <p:nvSpPr>
            <p:cNvPr id="123" name="TextBox 122">
              <a:extLst>
                <a:ext uri="{FF2B5EF4-FFF2-40B4-BE49-F238E27FC236}">
                  <a16:creationId xmlns:a16="http://schemas.microsoft.com/office/drawing/2014/main" id="{D9063DD4-B263-41F7-BB8D-1536CA99F330}"/>
                </a:ext>
              </a:extLst>
            </p:cNvPr>
            <p:cNvSpPr txBox="1"/>
            <p:nvPr/>
          </p:nvSpPr>
          <p:spPr>
            <a:xfrm>
              <a:off x="1397532" y="1485239"/>
              <a:ext cx="109728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Articulate. Scope. Align.</a:t>
              </a:r>
            </a:p>
          </p:txBody>
        </p:sp>
        <p:sp>
          <p:nvSpPr>
            <p:cNvPr id="124" name="Rectangle 123">
              <a:extLst>
                <a:ext uri="{FF2B5EF4-FFF2-40B4-BE49-F238E27FC236}">
                  <a16:creationId xmlns:a16="http://schemas.microsoft.com/office/drawing/2014/main" id="{E12CC406-4D29-48B5-84F4-54BF50A738B7}"/>
                </a:ext>
              </a:extLst>
            </p:cNvPr>
            <p:cNvSpPr/>
            <p:nvPr/>
          </p:nvSpPr>
          <p:spPr>
            <a:xfrm>
              <a:off x="7971473" y="4111104"/>
              <a:ext cx="3474720" cy="3498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05840"/>
              <a:endParaRPr lang="en-US" sz="1200" dirty="0">
                <a:solidFill>
                  <a:prstClr val="white"/>
                </a:solidFill>
                <a:latin typeface="Arial" panose="020B0604020202020204" pitchFamily="34" charset="0"/>
                <a:cs typeface="Arial" panose="020B0604020202020204" pitchFamily="34" charset="0"/>
              </a:endParaRPr>
            </a:p>
          </p:txBody>
        </p:sp>
        <p:sp>
          <p:nvSpPr>
            <p:cNvPr id="125" name="Rectangle 124">
              <a:extLst>
                <a:ext uri="{FF2B5EF4-FFF2-40B4-BE49-F238E27FC236}">
                  <a16:creationId xmlns:a16="http://schemas.microsoft.com/office/drawing/2014/main" id="{95E36ED9-ADDF-4ABE-9D54-686429330BC2}"/>
                </a:ext>
              </a:extLst>
            </p:cNvPr>
            <p:cNvSpPr/>
            <p:nvPr/>
          </p:nvSpPr>
          <p:spPr>
            <a:xfrm>
              <a:off x="4445833" y="4111104"/>
              <a:ext cx="3466367" cy="3498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05840"/>
              <a:endParaRPr lang="en-US" sz="1200" dirty="0">
                <a:solidFill>
                  <a:prstClr val="white"/>
                </a:solidFill>
                <a:latin typeface="Arial" panose="020B0604020202020204" pitchFamily="34" charset="0"/>
                <a:cs typeface="Arial" panose="020B0604020202020204" pitchFamily="34" charset="0"/>
              </a:endParaRPr>
            </a:p>
          </p:txBody>
        </p:sp>
        <p:sp>
          <p:nvSpPr>
            <p:cNvPr id="126" name="Rectangle 125">
              <a:extLst>
                <a:ext uri="{FF2B5EF4-FFF2-40B4-BE49-F238E27FC236}">
                  <a16:creationId xmlns:a16="http://schemas.microsoft.com/office/drawing/2014/main" id="{72787692-27C9-4DEE-AB01-B18828165526}"/>
                </a:ext>
              </a:extLst>
            </p:cNvPr>
            <p:cNvSpPr/>
            <p:nvPr/>
          </p:nvSpPr>
          <p:spPr>
            <a:xfrm>
              <a:off x="879583" y="4111104"/>
              <a:ext cx="3474720" cy="34984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05840"/>
              <a:endParaRPr lang="en-US" sz="1200" dirty="0">
                <a:solidFill>
                  <a:prstClr val="white"/>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6DF66F21-30CB-40A8-AFF6-0B429D66F5D0}"/>
                </a:ext>
              </a:extLst>
            </p:cNvPr>
            <p:cNvSpPr txBox="1"/>
            <p:nvPr/>
          </p:nvSpPr>
          <p:spPr>
            <a:xfrm>
              <a:off x="2719487" y="4063408"/>
              <a:ext cx="164592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Involve the right stakeholders</a:t>
              </a:r>
            </a:p>
          </p:txBody>
        </p:sp>
        <p:sp>
          <p:nvSpPr>
            <p:cNvPr id="128" name="TextBox 127">
              <a:extLst>
                <a:ext uri="{FF2B5EF4-FFF2-40B4-BE49-F238E27FC236}">
                  <a16:creationId xmlns:a16="http://schemas.microsoft.com/office/drawing/2014/main" id="{639C0DE8-9529-4085-9602-0FE3834D37E1}"/>
                </a:ext>
              </a:extLst>
            </p:cNvPr>
            <p:cNvSpPr txBox="1"/>
            <p:nvPr/>
          </p:nvSpPr>
          <p:spPr>
            <a:xfrm>
              <a:off x="7971473" y="4063407"/>
              <a:ext cx="164592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Evaluate a </a:t>
              </a:r>
            </a:p>
            <a:p>
              <a:pPr algn="ctr" defTabSz="1005840"/>
              <a:r>
                <a:rPr lang="en-US" sz="1000" i="1" dirty="0">
                  <a:solidFill>
                    <a:prstClr val="black"/>
                  </a:solidFill>
                  <a:latin typeface="Arial" panose="020B0604020202020204" pitchFamily="34" charset="0"/>
                  <a:cs typeface="Arial" panose="020B0604020202020204" pitchFamily="34" charset="0"/>
                </a:rPr>
                <a:t>business case</a:t>
              </a:r>
            </a:p>
          </p:txBody>
        </p:sp>
        <p:sp>
          <p:nvSpPr>
            <p:cNvPr id="129" name="TextBox 128">
              <a:extLst>
                <a:ext uri="{FF2B5EF4-FFF2-40B4-BE49-F238E27FC236}">
                  <a16:creationId xmlns:a16="http://schemas.microsoft.com/office/drawing/2014/main" id="{4E9EE841-081A-41C8-8227-F5AAE7C48E10}"/>
                </a:ext>
              </a:extLst>
            </p:cNvPr>
            <p:cNvSpPr txBox="1"/>
            <p:nvPr/>
          </p:nvSpPr>
          <p:spPr>
            <a:xfrm>
              <a:off x="9673370" y="4063407"/>
              <a:ext cx="164592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Ready for </a:t>
              </a:r>
            </a:p>
            <a:p>
              <a:pPr algn="ctr" defTabSz="1005840"/>
              <a:r>
                <a:rPr lang="en-US" sz="1000" i="1" dirty="0">
                  <a:solidFill>
                    <a:prstClr val="black"/>
                  </a:solidFill>
                  <a:latin typeface="Arial" panose="020B0604020202020204" pitchFamily="34" charset="0"/>
                  <a:cs typeface="Arial" panose="020B0604020202020204" pitchFamily="34" charset="0"/>
                </a:rPr>
                <a:t>globalization</a:t>
              </a:r>
            </a:p>
          </p:txBody>
        </p:sp>
        <p:sp>
          <p:nvSpPr>
            <p:cNvPr id="130" name="TextBox 129">
              <a:extLst>
                <a:ext uri="{FF2B5EF4-FFF2-40B4-BE49-F238E27FC236}">
                  <a16:creationId xmlns:a16="http://schemas.microsoft.com/office/drawing/2014/main" id="{2A4CF4FE-C047-4483-A781-E5663C0B3429}"/>
                </a:ext>
              </a:extLst>
            </p:cNvPr>
            <p:cNvSpPr txBox="1"/>
            <p:nvPr/>
          </p:nvSpPr>
          <p:spPr>
            <a:xfrm>
              <a:off x="6279561" y="4063408"/>
              <a:ext cx="164592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Use a diversified pool of testers</a:t>
              </a:r>
            </a:p>
          </p:txBody>
        </p:sp>
        <p:sp>
          <p:nvSpPr>
            <p:cNvPr id="131" name="TextBox 130">
              <a:extLst>
                <a:ext uri="{FF2B5EF4-FFF2-40B4-BE49-F238E27FC236}">
                  <a16:creationId xmlns:a16="http://schemas.microsoft.com/office/drawing/2014/main" id="{8A886B25-39EB-4D40-A2EF-0E0FCB1AD6B4}"/>
                </a:ext>
              </a:extLst>
            </p:cNvPr>
            <p:cNvSpPr txBox="1"/>
            <p:nvPr/>
          </p:nvSpPr>
          <p:spPr>
            <a:xfrm>
              <a:off x="901515" y="4063408"/>
              <a:ext cx="164592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Refer to the Customer Journey</a:t>
              </a:r>
            </a:p>
          </p:txBody>
        </p:sp>
        <p:sp>
          <p:nvSpPr>
            <p:cNvPr id="132" name="TextBox 131">
              <a:extLst>
                <a:ext uri="{FF2B5EF4-FFF2-40B4-BE49-F238E27FC236}">
                  <a16:creationId xmlns:a16="http://schemas.microsoft.com/office/drawing/2014/main" id="{57D40170-B928-436E-B9BE-0220D637F661}"/>
                </a:ext>
              </a:extLst>
            </p:cNvPr>
            <p:cNvSpPr txBox="1"/>
            <p:nvPr/>
          </p:nvSpPr>
          <p:spPr>
            <a:xfrm>
              <a:off x="879584" y="3805208"/>
              <a:ext cx="3474720" cy="292388"/>
            </a:xfrm>
            <a:prstGeom prst="rect">
              <a:avLst/>
            </a:prstGeom>
            <a:noFill/>
          </p:spPr>
          <p:txBody>
            <a:bodyPr wrap="square" rtlCol="0">
              <a:spAutoFit/>
            </a:bodyPr>
            <a:lstStyle/>
            <a:p>
              <a:pPr algn="ctr" defTabSz="1005840"/>
              <a:r>
                <a:rPr lang="fr-CA" sz="1300" b="1" dirty="0">
                  <a:solidFill>
                    <a:prstClr val="black"/>
                  </a:solidFill>
                  <a:latin typeface="Arial" panose="020B0604020202020204" pitchFamily="34" charset="0"/>
                  <a:cs typeface="Arial" panose="020B0604020202020204" pitchFamily="34" charset="0"/>
                </a:rPr>
                <a:t>WHY?</a:t>
              </a:r>
              <a:endParaRPr lang="en-US" sz="1300" b="1" dirty="0">
                <a:solidFill>
                  <a:prstClr val="black"/>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CFC3217C-88A4-4778-A7A2-98755C9C2677}"/>
                </a:ext>
              </a:extLst>
            </p:cNvPr>
            <p:cNvSpPr txBox="1"/>
            <p:nvPr/>
          </p:nvSpPr>
          <p:spPr>
            <a:xfrm>
              <a:off x="4443431" y="3805208"/>
              <a:ext cx="3474720" cy="292388"/>
            </a:xfrm>
            <a:prstGeom prst="rect">
              <a:avLst/>
            </a:prstGeom>
            <a:noFill/>
          </p:spPr>
          <p:txBody>
            <a:bodyPr wrap="square" rtlCol="0">
              <a:spAutoFit/>
            </a:bodyPr>
            <a:lstStyle/>
            <a:p>
              <a:pPr algn="ctr" defTabSz="1005840"/>
              <a:r>
                <a:rPr lang="fr-CA" sz="1300" b="1" dirty="0">
                  <a:solidFill>
                    <a:prstClr val="black"/>
                  </a:solidFill>
                  <a:latin typeface="Arial" panose="020B0604020202020204" pitchFamily="34" charset="0"/>
                  <a:cs typeface="Arial" panose="020B0604020202020204" pitchFamily="34" charset="0"/>
                </a:rPr>
                <a:t>WHAT IF?</a:t>
              </a:r>
              <a:endParaRPr lang="en-US" sz="1300" b="1" dirty="0">
                <a:solidFill>
                  <a:prstClr val="black"/>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194C2719-0F7A-4000-8DE2-17D1AF11AD15}"/>
                </a:ext>
              </a:extLst>
            </p:cNvPr>
            <p:cNvSpPr txBox="1"/>
            <p:nvPr/>
          </p:nvSpPr>
          <p:spPr>
            <a:xfrm>
              <a:off x="7988223" y="3805208"/>
              <a:ext cx="3474720" cy="292388"/>
            </a:xfrm>
            <a:prstGeom prst="rect">
              <a:avLst/>
            </a:prstGeom>
            <a:noFill/>
          </p:spPr>
          <p:txBody>
            <a:bodyPr wrap="square" rtlCol="0">
              <a:spAutoFit/>
            </a:bodyPr>
            <a:lstStyle/>
            <a:p>
              <a:pPr algn="ctr" defTabSz="1005840"/>
              <a:r>
                <a:rPr lang="fr-CA" sz="1300" b="1" dirty="0">
                  <a:solidFill>
                    <a:prstClr val="black"/>
                  </a:solidFill>
                  <a:latin typeface="Arial" panose="020B0604020202020204" pitchFamily="34" charset="0"/>
                  <a:cs typeface="Arial" panose="020B0604020202020204" pitchFamily="34" charset="0"/>
                </a:rPr>
                <a:t>HOW?</a:t>
              </a:r>
              <a:endParaRPr lang="en-US" sz="1300" b="1" dirty="0">
                <a:solidFill>
                  <a:prstClr val="black"/>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C21840C6-378D-44C5-A41D-EA598D0097A4}"/>
                </a:ext>
              </a:extLst>
            </p:cNvPr>
            <p:cNvSpPr txBox="1"/>
            <p:nvPr/>
          </p:nvSpPr>
          <p:spPr>
            <a:xfrm>
              <a:off x="4448306" y="4063408"/>
              <a:ext cx="1645920" cy="400110"/>
            </a:xfrm>
            <a:prstGeom prst="rect">
              <a:avLst/>
            </a:prstGeom>
            <a:noFill/>
          </p:spPr>
          <p:txBody>
            <a:bodyPr wrap="square" rtlCol="0">
              <a:spAutoFit/>
            </a:bodyPr>
            <a:lstStyle/>
            <a:p>
              <a:pPr algn="ctr" defTabSz="1005840"/>
              <a:r>
                <a:rPr lang="en-US" sz="1000" i="1" dirty="0">
                  <a:solidFill>
                    <a:prstClr val="black"/>
                  </a:solidFill>
                  <a:latin typeface="Arial" panose="020B0604020202020204" pitchFamily="34" charset="0"/>
                  <a:cs typeface="Arial" panose="020B0604020202020204" pitchFamily="34" charset="0"/>
                </a:rPr>
                <a:t>Evaluate value proposition</a:t>
              </a:r>
            </a:p>
          </p:txBody>
        </p:sp>
      </p:grpSp>
      <p:sp>
        <p:nvSpPr>
          <p:cNvPr id="173" name="TextBox 172">
            <a:extLst>
              <a:ext uri="{FF2B5EF4-FFF2-40B4-BE49-F238E27FC236}">
                <a16:creationId xmlns:a16="http://schemas.microsoft.com/office/drawing/2014/main" id="{FA88A203-24C0-4EF5-B576-AA7178C790A4}"/>
              </a:ext>
            </a:extLst>
          </p:cNvPr>
          <p:cNvSpPr txBox="1"/>
          <p:nvPr/>
        </p:nvSpPr>
        <p:spPr>
          <a:xfrm>
            <a:off x="902449" y="4496610"/>
            <a:ext cx="1554480" cy="1477328"/>
          </a:xfrm>
          <a:prstGeom prst="rect">
            <a:avLst/>
          </a:prstGeom>
          <a:solidFill>
            <a:schemeClr val="bg1"/>
          </a:solidFill>
        </p:spPr>
        <p:txBody>
          <a:bodyPr wrap="square" rtlCol="0">
            <a:spAutoFit/>
          </a:bodyPr>
          <a:lstStyle/>
          <a:p>
            <a:pPr lvl="0">
              <a:spcBef>
                <a:spcPts val="200"/>
              </a:spcBef>
              <a:buSzPct val="100000"/>
              <a:defRPr/>
            </a:pPr>
            <a:r>
              <a:rPr lang="en-US" sz="900" b="1" dirty="0">
                <a:latin typeface="Arial" panose="020B0604020202020204" pitchFamily="34" charset="0"/>
                <a:cs typeface="Arial" panose="020B0604020202020204" pitchFamily="34" charset="0"/>
              </a:rPr>
              <a:t>Discover and Analyze Market: </a:t>
            </a:r>
            <a:r>
              <a:rPr lang="en-US" sz="900" kern="0" dirty="0">
                <a:solidFill>
                  <a:prstClr val="black"/>
                </a:solidFill>
                <a:latin typeface="Arial" panose="020B0604020202020204" pitchFamily="34" charset="0"/>
                <a:cs typeface="Arial" panose="020B0604020202020204" pitchFamily="34" charset="0"/>
              </a:rPr>
              <a:t>Get to a common understanding on what is happening in the market, the customer segment and understand corporation’s view on how it will impact their business and services they offer customers</a:t>
            </a:r>
          </a:p>
        </p:txBody>
      </p:sp>
      <p:sp>
        <p:nvSpPr>
          <p:cNvPr id="174" name="TextBox 173">
            <a:extLst>
              <a:ext uri="{FF2B5EF4-FFF2-40B4-BE49-F238E27FC236}">
                <a16:creationId xmlns:a16="http://schemas.microsoft.com/office/drawing/2014/main" id="{2881D175-ADAB-418C-A337-04C20B0AC376}"/>
              </a:ext>
            </a:extLst>
          </p:cNvPr>
          <p:cNvSpPr txBox="1"/>
          <p:nvPr/>
        </p:nvSpPr>
        <p:spPr>
          <a:xfrm>
            <a:off x="2699823" y="4496610"/>
            <a:ext cx="1645920" cy="1615827"/>
          </a:xfrm>
          <a:prstGeom prst="rect">
            <a:avLst/>
          </a:prstGeom>
          <a:solidFill>
            <a:schemeClr val="bg1"/>
          </a:solidFill>
        </p:spPr>
        <p:txBody>
          <a:bodyPr wrap="square" rtlCol="0">
            <a:spAutoFit/>
          </a:bodyPr>
          <a:lstStyle/>
          <a:p>
            <a:pPr lvl="0">
              <a:spcBef>
                <a:spcPts val="200"/>
              </a:spcBef>
              <a:buSzPct val="100000"/>
              <a:defRPr/>
            </a:pPr>
            <a:r>
              <a:rPr lang="en-US" sz="900" b="1" dirty="0">
                <a:latin typeface="Arial" panose="020B0604020202020204" pitchFamily="34" charset="0"/>
                <a:cs typeface="Arial" panose="020B0604020202020204" pitchFamily="34" charset="0"/>
              </a:rPr>
              <a:t>Define Strategy and Outcomes: </a:t>
            </a:r>
            <a:r>
              <a:rPr lang="en-US" sz="900" dirty="0">
                <a:solidFill>
                  <a:prstClr val="black"/>
                </a:solidFill>
                <a:latin typeface="Arial" panose="020B0604020202020204" pitchFamily="34" charset="0"/>
                <a:cs typeface="Arial" panose="020B0604020202020204" pitchFamily="34" charset="0"/>
              </a:rPr>
              <a:t>Define the desired outcomes and create an understanding of the problem and/or hypothesis about the current process and identify the stakeholders involved. Frame the problem, map the big picture and explore solutions.</a:t>
            </a:r>
          </a:p>
        </p:txBody>
      </p:sp>
      <p:sp>
        <p:nvSpPr>
          <p:cNvPr id="175" name="TextBox 174">
            <a:extLst>
              <a:ext uri="{FF2B5EF4-FFF2-40B4-BE49-F238E27FC236}">
                <a16:creationId xmlns:a16="http://schemas.microsoft.com/office/drawing/2014/main" id="{BC822510-84BD-4648-AB16-AA1B162D9C04}"/>
              </a:ext>
            </a:extLst>
          </p:cNvPr>
          <p:cNvSpPr txBox="1"/>
          <p:nvPr/>
        </p:nvSpPr>
        <p:spPr>
          <a:xfrm>
            <a:off x="4515687" y="4471453"/>
            <a:ext cx="1828800" cy="1477328"/>
          </a:xfrm>
          <a:prstGeom prst="rect">
            <a:avLst/>
          </a:prstGeom>
          <a:solidFill>
            <a:schemeClr val="bg1"/>
          </a:solidFill>
        </p:spPr>
        <p:txBody>
          <a:bodyPr wrap="square" rtlCol="0">
            <a:spAutoFit/>
          </a:bodyPr>
          <a:lstStyle/>
          <a:p>
            <a:pPr lvl="0">
              <a:defRPr/>
            </a:pPr>
            <a:r>
              <a:rPr lang="en-US" sz="900" b="1" dirty="0">
                <a:latin typeface="Arial" panose="020B0604020202020204" pitchFamily="34" charset="0"/>
                <a:cs typeface="Arial" panose="020B0604020202020204" pitchFamily="34" charset="0"/>
              </a:rPr>
              <a:t>Design Approach &amp; Detail </a:t>
            </a:r>
            <a:r>
              <a:rPr lang="en-US" sz="900" i="1" dirty="0">
                <a:latin typeface="Arial" panose="020B0604020202020204" pitchFamily="34" charset="0"/>
                <a:cs typeface="Arial" panose="020B0604020202020204" pitchFamily="34" charset="0"/>
              </a:rPr>
              <a:t>– </a:t>
            </a:r>
            <a:r>
              <a:rPr lang="en-US" sz="900" dirty="0">
                <a:solidFill>
                  <a:prstClr val="black"/>
                </a:solidFill>
                <a:latin typeface="Arial" panose="020B0604020202020204" pitchFamily="34" charset="0"/>
                <a:cs typeface="Arial" panose="020B0604020202020204" pitchFamily="34" charset="0"/>
              </a:rPr>
              <a:t>Explore in a directed way, various technologies and user experiences that could produce a solution different than what is expected. Imagine what the solution would look like by doing research and interviews with users, using Design Thinking techniques. </a:t>
            </a:r>
          </a:p>
        </p:txBody>
      </p:sp>
      <p:sp>
        <p:nvSpPr>
          <p:cNvPr id="176" name="TextBox 175">
            <a:extLst>
              <a:ext uri="{FF2B5EF4-FFF2-40B4-BE49-F238E27FC236}">
                <a16:creationId xmlns:a16="http://schemas.microsoft.com/office/drawing/2014/main" id="{15A59146-EC66-4B95-A97F-19580D55E7D8}"/>
              </a:ext>
            </a:extLst>
          </p:cNvPr>
          <p:cNvSpPr txBox="1"/>
          <p:nvPr/>
        </p:nvSpPr>
        <p:spPr>
          <a:xfrm>
            <a:off x="6319302" y="4496610"/>
            <a:ext cx="1645920" cy="1061829"/>
          </a:xfrm>
          <a:prstGeom prst="rect">
            <a:avLst/>
          </a:prstGeom>
          <a:noFill/>
        </p:spPr>
        <p:txBody>
          <a:bodyPr wrap="square" rtlCol="0">
            <a:spAutoFit/>
          </a:bodyPr>
          <a:lstStyle/>
          <a:p>
            <a:pPr lvl="0">
              <a:spcBef>
                <a:spcPts val="200"/>
              </a:spcBef>
              <a:buSzPct val="100000"/>
              <a:defRPr/>
            </a:pPr>
            <a:r>
              <a:rPr lang="en-US" sz="900" b="1" dirty="0">
                <a:latin typeface="Arial" panose="020B0604020202020204" pitchFamily="34" charset="0"/>
                <a:cs typeface="Arial" panose="020B0604020202020204" pitchFamily="34" charset="0"/>
              </a:rPr>
              <a:t>Distill, Iterate &amp; Learn </a:t>
            </a:r>
            <a:r>
              <a:rPr lang="en-US" sz="900" i="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Prototype the hypotheses. Test, refine and test again to filter out what’s not useful, usable or appropriate in order to get down to the essential value.</a:t>
            </a:r>
          </a:p>
        </p:txBody>
      </p:sp>
      <p:sp>
        <p:nvSpPr>
          <p:cNvPr id="177" name="TextBox 176">
            <a:extLst>
              <a:ext uri="{FF2B5EF4-FFF2-40B4-BE49-F238E27FC236}">
                <a16:creationId xmlns:a16="http://schemas.microsoft.com/office/drawing/2014/main" id="{0ED35ECD-4395-4F46-8D77-5E77A62A1623}"/>
              </a:ext>
            </a:extLst>
          </p:cNvPr>
          <p:cNvSpPr txBox="1"/>
          <p:nvPr/>
        </p:nvSpPr>
        <p:spPr>
          <a:xfrm>
            <a:off x="7985066" y="4496610"/>
            <a:ext cx="1645920" cy="923330"/>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Decide &amp; Evaluate </a:t>
            </a:r>
            <a:r>
              <a:rPr lang="en-US" sz="900" i="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Evaluate potential solutions. Select the one that exceeds expectations, embodies the aspiration, and offers the best value.</a:t>
            </a:r>
          </a:p>
        </p:txBody>
      </p:sp>
      <p:sp>
        <p:nvSpPr>
          <p:cNvPr id="178" name="TextBox 177">
            <a:extLst>
              <a:ext uri="{FF2B5EF4-FFF2-40B4-BE49-F238E27FC236}">
                <a16:creationId xmlns:a16="http://schemas.microsoft.com/office/drawing/2014/main" id="{546F4214-C5C1-4925-916F-25989EF3BE58}"/>
              </a:ext>
            </a:extLst>
          </p:cNvPr>
          <p:cNvSpPr txBox="1"/>
          <p:nvPr/>
        </p:nvSpPr>
        <p:spPr>
          <a:xfrm>
            <a:off x="9617393" y="4460952"/>
            <a:ext cx="1884173" cy="646331"/>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Deliver &amp; Integrate – </a:t>
            </a:r>
            <a:r>
              <a:rPr lang="en-US" sz="900" dirty="0">
                <a:latin typeface="Arial" panose="020B0604020202020204" pitchFamily="34" charset="0"/>
                <a:cs typeface="Arial" panose="020B0604020202020204" pitchFamily="34" charset="0"/>
              </a:rPr>
              <a:t>Determine approach for sharing the solution with the practice. Deploy to practice in a systematic fashion</a:t>
            </a:r>
          </a:p>
        </p:txBody>
      </p:sp>
      <p:sp>
        <p:nvSpPr>
          <p:cNvPr id="101" name="Title 2">
            <a:extLst>
              <a:ext uri="{FF2B5EF4-FFF2-40B4-BE49-F238E27FC236}">
                <a16:creationId xmlns:a16="http://schemas.microsoft.com/office/drawing/2014/main" id="{6298ACFA-F4E5-48E2-A05C-28D80CD2C69D}"/>
              </a:ext>
            </a:extLst>
          </p:cNvPr>
          <p:cNvSpPr txBox="1">
            <a:spLocks/>
          </p:cNvSpPr>
          <p:nvPr/>
        </p:nvSpPr>
        <p:spPr>
          <a:xfrm>
            <a:off x="496957" y="269469"/>
            <a:ext cx="11695043" cy="542156"/>
          </a:xfrm>
          <a:prstGeom prst="rect">
            <a:avLst/>
          </a:prstGeom>
          <a:noFill/>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defTabSz="1108392">
              <a:defRPr/>
            </a:pPr>
            <a:r>
              <a:rPr lang="en-US" sz="2400" dirty="0">
                <a:solidFill>
                  <a:schemeClr val="accent5"/>
                </a:solidFill>
                <a:latin typeface="Arial" panose="020B0604020202020204" pitchFamily="34" charset="0"/>
                <a:cs typeface="Arial" panose="020B0604020202020204" pitchFamily="34" charset="0"/>
              </a:rPr>
              <a:t>Approach to Global Innovation and Transformation – Six D’s</a:t>
            </a:r>
          </a:p>
          <a:p>
            <a:pPr defTabSz="1108392">
              <a:defRPr/>
            </a:pPr>
            <a:endParaRPr lang="en-US" sz="2400" dirty="0">
              <a:solidFill>
                <a:schemeClr val="accent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06688996"/>
      </p:ext>
    </p:extLst>
  </p:cSld>
  <p:clrMapOvr>
    <a:masterClrMapping/>
  </p:clrMapOvr>
  <p:transition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Low Fidelity Prototypes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717453"/>
            <a:ext cx="1083951"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171213"/>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24"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3774" y="1611191"/>
            <a:ext cx="5218642"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Prototyping process of ‘test, fail, learn, refine’ fuels deeper understanding, builds certainty and facilitates decision making, which ultimately helps minimize financial risk.</a:t>
            </a:r>
          </a:p>
        </p:txBody>
      </p:sp>
      <p:sp>
        <p:nvSpPr>
          <p:cNvPr id="17" name="Rectangle 16"/>
          <p:cNvSpPr/>
          <p:nvPr/>
        </p:nvSpPr>
        <p:spPr>
          <a:xfrm>
            <a:off x="2281" y="3182837"/>
            <a:ext cx="5276435" cy="969496"/>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An inexpensive, quick albeit controlled experiment to test one or more assumptions.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prototype is a tangible representation of an idea or hypothesis that can be shared, tested and learned from.</a:t>
            </a:r>
          </a:p>
        </p:txBody>
      </p:sp>
      <p:sp>
        <p:nvSpPr>
          <p:cNvPr id="21" name="Rectangle 20"/>
          <p:cNvSpPr/>
          <p:nvPr/>
        </p:nvSpPr>
        <p:spPr>
          <a:xfrm>
            <a:off x="5385053" y="1619536"/>
            <a:ext cx="6791516" cy="4585871"/>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Conduct many small experiments rather than a few big ones</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Identify assumptions to be prototyped and create a Prototyping Plan:</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What is the learning objective? Why is it important? Risks?</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What are the required resources? People, time, material, etc.</a:t>
            </a:r>
          </a:p>
          <a:p>
            <a:pPr marL="347663" lvl="1" indent="-179388">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What does success look like? (Not necessarily financial) </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What form will the experiment take? One or more of combinations:</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Create a storyboard</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Create diagram</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Create narrative/story</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Create sketch mock-up</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Create 3D model</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Create role play (good for service/experience)</a:t>
            </a:r>
          </a:p>
          <a:p>
            <a:pPr marL="347663" lvl="1" indent="-179388">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Create a promotional ad</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Test the prototype by reviewing with colleagues, key stakeholders, friends, clients, etc. </a:t>
            </a:r>
          </a:p>
          <a:p>
            <a:pPr marL="347663" lvl="1" indent="-17938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Capture the evolution as the prototype evolves over time (notes, photos, videos) – record any ‘unanticipated learning’ to share with others</a:t>
            </a:r>
          </a:p>
          <a:p>
            <a:pPr marL="347663" lvl="1" indent="-179388">
              <a:buFont typeface="Courier New" panose="02070309020205020404" pitchFamily="49" charset="0"/>
              <a:buChar char="o"/>
            </a:pPr>
            <a:r>
              <a:rPr lang="en-US" sz="1300" dirty="0">
                <a:latin typeface="Arial" panose="020B0604020202020204" pitchFamily="34" charset="0"/>
                <a:cs typeface="Arial" panose="020B0604020202020204" pitchFamily="34" charset="0"/>
              </a:rPr>
              <a:t>Summarize what has been learned at the end of the test and take them into the next cycle of design  </a:t>
            </a:r>
          </a:p>
          <a:p>
            <a:endParaRPr lang="en-US" sz="1300" dirty="0">
              <a:latin typeface="Arial" panose="020B0604020202020204" pitchFamily="34" charset="0"/>
              <a:cs typeface="Arial" panose="020B0604020202020204" pitchFamily="34" charset="0"/>
            </a:endParaRPr>
          </a:p>
        </p:txBody>
      </p:sp>
      <p:graphicFrame>
        <p:nvGraphicFramePr>
          <p:cNvPr id="22" name="Table 21">
            <a:extLst>
              <a:ext uri="{FF2B5EF4-FFF2-40B4-BE49-F238E27FC236}">
                <a16:creationId xmlns:a16="http://schemas.microsoft.com/office/drawing/2014/main" id="{5DA8AA73-BEE6-44DF-BED1-242478AFB075}"/>
              </a:ext>
            </a:extLst>
          </p:cNvPr>
          <p:cNvGraphicFramePr>
            <a:graphicFrameLocks noGrp="1"/>
          </p:cNvGraphicFramePr>
          <p:nvPr>
            <p:extLst>
              <p:ext uri="{D42A27DB-BD31-4B8C-83A1-F6EECF244321}">
                <p14:modId xmlns:p14="http://schemas.microsoft.com/office/powerpoint/2010/main" val="2174585315"/>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2163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418726" y="1600612"/>
            <a:ext cx="6773273" cy="3600986"/>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objective: the story is to include as many contextual details as possible, so that anyone viewing it will be able to quickly grasp what is going on.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When used in a co-design workshop, the storyboard should be able to convey the key aspects of a service or prototype in a straightforward a manner as possible.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aim of the story board is to gain insights into the user experience being depicted and can incorporate several contrasting outcomes.</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Storyboards can be constructed in a number of different ways:</a:t>
            </a:r>
          </a:p>
          <a:p>
            <a:pPr marL="396875" lvl="1" indent="-187325">
              <a:buFont typeface="Courier New" panose="02070309020205020404" pitchFamily="49" charset="0"/>
              <a:buChar char="o"/>
            </a:pPr>
            <a:r>
              <a:rPr lang="en-US" sz="1300" dirty="0">
                <a:latin typeface="Arial" panose="020B0604020202020204" pitchFamily="34" charset="0"/>
                <a:cs typeface="Arial" panose="020B0604020202020204" pitchFamily="34" charset="0"/>
              </a:rPr>
              <a:t>Comic-strip format, in which a series of illustrations tell the story of the situation being examined  </a:t>
            </a:r>
          </a:p>
          <a:p>
            <a:pPr marL="396875" lvl="1" indent="-18732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Real life or imaginary scenarios can be used, with the former occasionally being documented in photographs as opposed to illustrations</a:t>
            </a:r>
          </a:p>
          <a:p>
            <a:pPr marL="0" lvl="1"/>
            <a:r>
              <a:rPr lang="en-US" sz="1300" b="1" dirty="0">
                <a:latin typeface="Arial" panose="020B0604020202020204" pitchFamily="34" charset="0"/>
                <a:cs typeface="Arial" panose="020B0604020202020204" pitchFamily="34" charset="0"/>
              </a:rPr>
              <a:t>Service Blueprint: </a:t>
            </a:r>
            <a:r>
              <a:rPr lang="en-US" sz="1300" dirty="0">
                <a:latin typeface="Arial" panose="020B0604020202020204" pitchFamily="34" charset="0"/>
                <a:cs typeface="Arial" panose="020B0604020202020204" pitchFamily="34" charset="0"/>
              </a:rPr>
              <a:t>the process is mapped out with the following components:</a:t>
            </a:r>
          </a:p>
          <a:p>
            <a:pPr marL="207824" lvl="1"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Stakeholders’ actions, physical evidence, support processes</a:t>
            </a:r>
          </a:p>
          <a:p>
            <a:pPr marL="207824" lvl="1"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Lines of visibility: separating out the services visible to clients</a:t>
            </a:r>
          </a:p>
          <a:p>
            <a:pPr marL="207824" lvl="1"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Lines of interaction: directly between the firm and clients</a:t>
            </a:r>
          </a:p>
          <a:p>
            <a:pPr marL="207824" lvl="1"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Lines of internal interaction: between practitioners and internal support employees</a:t>
            </a:r>
          </a:p>
        </p:txBody>
      </p:sp>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10571845"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Storyboard &amp; Service Blueprint</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678147"/>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4131907"/>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4" y="1624563"/>
            <a:ext cx="5406387" cy="1723549"/>
          </a:xfrm>
          <a:prstGeom prst="rect">
            <a:avLst/>
          </a:prstGeom>
          <a:noFill/>
        </p:spPr>
        <p:txBody>
          <a:bodyPr wrap="square" rtlCol="0">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Storyboards allow stories about user experiences to be brought into the design process</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Putting the service situation into a creative context:</a:t>
            </a:r>
          </a:p>
          <a:p>
            <a:pPr marL="481073" lvl="1" indent="-271326">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Provide fresh perspectives on service or prototype</a:t>
            </a:r>
          </a:p>
          <a:p>
            <a:pPr marL="481073" lvl="1" indent="-271326">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Encapsulate the experiences of people using the service</a:t>
            </a:r>
          </a:p>
          <a:p>
            <a:pPr marL="481073" lvl="1" indent="-271326">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Provoke meaningful, value driven analysis</a:t>
            </a:r>
          </a:p>
          <a:p>
            <a:pPr marL="481073" lvl="1" indent="-271326">
              <a:buFont typeface="Courier New" panose="02070309020205020404" pitchFamily="49" charset="0"/>
              <a:buChar char="o"/>
            </a:pPr>
            <a:r>
              <a:rPr lang="en-US" sz="1300" dirty="0">
                <a:latin typeface="Arial" panose="020B0604020202020204" pitchFamily="34" charset="0"/>
                <a:cs typeface="Arial" panose="020B0604020202020204" pitchFamily="34" charset="0"/>
              </a:rPr>
              <a:t>Sparks discussion on problems and opportunities</a:t>
            </a:r>
          </a:p>
        </p:txBody>
      </p:sp>
      <p:sp>
        <p:nvSpPr>
          <p:cNvPr id="17" name="Rectangle 16"/>
          <p:cNvSpPr/>
          <p:nvPr/>
        </p:nvSpPr>
        <p:spPr>
          <a:xfrm>
            <a:off x="-9759" y="4143482"/>
            <a:ext cx="5406387" cy="1246495"/>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storyboard is a series of drawings or pictures that visualize a sequence of events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May be a common situation where a service is used, or a hypothetical implementation of a new prototype</a:t>
            </a:r>
          </a:p>
          <a:p>
            <a:endParaRPr lang="en-US" sz="1300" b="1" dirty="0">
              <a:latin typeface="Arial" panose="020B0604020202020204" pitchFamily="34" charset="0"/>
              <a:cs typeface="Arial" panose="020B0604020202020204" pitchFamily="34" charset="0"/>
            </a:endParaRPr>
          </a:p>
        </p:txBody>
      </p:sp>
      <p:pic>
        <p:nvPicPr>
          <p:cNvPr id="21" name="image662.jpeg"/>
          <p:cNvPicPr/>
          <p:nvPr/>
        </p:nvPicPr>
        <p:blipFill>
          <a:blip r:embed="rId3" cstate="print"/>
          <a:stretch>
            <a:fillRect/>
          </a:stretch>
        </p:blipFill>
        <p:spPr>
          <a:xfrm>
            <a:off x="7082369" y="5489709"/>
            <a:ext cx="1714390" cy="1026837"/>
          </a:xfrm>
          <a:prstGeom prst="rect">
            <a:avLst/>
          </a:prstGeom>
        </p:spPr>
      </p:pic>
      <p:pic>
        <p:nvPicPr>
          <p:cNvPr id="22" name="image663.jpeg"/>
          <p:cNvPicPr/>
          <p:nvPr/>
        </p:nvPicPr>
        <p:blipFill>
          <a:blip r:embed="rId4" cstate="print"/>
          <a:stretch>
            <a:fillRect/>
          </a:stretch>
        </p:blipFill>
        <p:spPr>
          <a:xfrm>
            <a:off x="9073126" y="5489708"/>
            <a:ext cx="1387276" cy="1026837"/>
          </a:xfrm>
          <a:prstGeom prst="rect">
            <a:avLst/>
          </a:prstGeom>
        </p:spPr>
      </p:pic>
      <p:graphicFrame>
        <p:nvGraphicFramePr>
          <p:cNvPr id="26" name="Table 25">
            <a:extLst>
              <a:ext uri="{FF2B5EF4-FFF2-40B4-BE49-F238E27FC236}">
                <a16:creationId xmlns:a16="http://schemas.microsoft.com/office/drawing/2014/main" id="{C1ACCA5A-8298-41B8-B204-FCDADB52462A}"/>
              </a:ext>
            </a:extLst>
          </p:cNvPr>
          <p:cNvGraphicFramePr>
            <a:graphicFrameLocks noGrp="1"/>
          </p:cNvGraphicFramePr>
          <p:nvPr>
            <p:extLst>
              <p:ext uri="{D42A27DB-BD31-4B8C-83A1-F6EECF244321}">
                <p14:modId xmlns:p14="http://schemas.microsoft.com/office/powerpoint/2010/main" val="658532767"/>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5"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2915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FastTrack</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4534675"/>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4988435"/>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3365" y="1608585"/>
            <a:ext cx="5406387" cy="2677656"/>
          </a:xfrm>
          <a:prstGeom prst="rect">
            <a:avLst/>
          </a:prstGeom>
          <a:noFill/>
        </p:spPr>
        <p:txBody>
          <a:bodyPr wrap="square" rtlCol="0">
            <a:spAutoFit/>
          </a:bodyPr>
          <a:lstStyle/>
          <a:p>
            <a:pPr>
              <a:spcAft>
                <a:spcPts val="600"/>
              </a:spcAft>
            </a:pPr>
            <a:r>
              <a:rPr lang="en-US" sz="1300" dirty="0">
                <a:latin typeface="Arial" panose="020B0604020202020204" pitchFamily="34" charset="0"/>
                <a:cs typeface="Arial" panose="020B0604020202020204" pitchFamily="34" charset="0"/>
              </a:rPr>
              <a:t>Using fast track has a variety of benefits:</a:t>
            </a:r>
          </a:p>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Dedicated time and focus: Expert Coaching</a:t>
            </a:r>
          </a:p>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Cross Functional Collaboration</a:t>
            </a:r>
          </a:p>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Clear Marketplace Focus</a:t>
            </a:r>
          </a:p>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Gate Session: A panel of diverse senior partners with experience in multiple service lines and industries reviewed each team’s business model, provided feedback and determined whether the teams were ready to proceed to the final go to market stage of the program</a:t>
            </a:r>
          </a:p>
          <a:p>
            <a:pPr marL="277098" indent="-277098">
              <a:spcAft>
                <a:spcPts val="600"/>
              </a:spcAft>
              <a:buFont typeface="+mj-lt"/>
              <a:buAutoNum type="arabicPeriod"/>
            </a:pPr>
            <a:r>
              <a:rPr lang="en-US" sz="1300" dirty="0">
                <a:latin typeface="Arial" panose="020B0604020202020204" pitchFamily="34" charset="0"/>
                <a:cs typeface="Arial" panose="020B0604020202020204" pitchFamily="34" charset="0"/>
              </a:rPr>
              <a:t>Immediate Results: Reduced time-to-market by creating a sharpened business case, improved offering, and concrete go to market plan</a:t>
            </a:r>
          </a:p>
        </p:txBody>
      </p:sp>
      <p:sp>
        <p:nvSpPr>
          <p:cNvPr id="17" name="Rectangle 16"/>
          <p:cNvSpPr/>
          <p:nvPr/>
        </p:nvSpPr>
        <p:spPr>
          <a:xfrm>
            <a:off x="-10215" y="5000059"/>
            <a:ext cx="5406387" cy="109260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This 48-hour facilitated innovation pressure cooker can be used internally or with clients to take a close look at new and existing products and services to boost business in the short term. The program allows new ideas to move quickly from concepts to business cases for immediate results. </a:t>
            </a:r>
            <a:endParaRPr lang="en-US" sz="1300" b="1" dirty="0">
              <a:latin typeface="Arial" panose="020B0604020202020204" pitchFamily="34" charset="0"/>
              <a:cs typeface="Arial" panose="020B0604020202020204" pitchFamily="34" charset="0"/>
            </a:endParaRPr>
          </a:p>
        </p:txBody>
      </p:sp>
      <p:sp>
        <p:nvSpPr>
          <p:cNvPr id="18" name="Rectangle 17"/>
          <p:cNvSpPr/>
          <p:nvPr/>
        </p:nvSpPr>
        <p:spPr>
          <a:xfrm>
            <a:off x="5337245" y="1627586"/>
            <a:ext cx="6920343" cy="4624343"/>
          </a:xfrm>
          <a:prstGeom prst="rect">
            <a:avLst/>
          </a:prstGeom>
        </p:spPr>
        <p:txBody>
          <a:bodyPr wrap="square">
            <a:spAutoFit/>
          </a:bodyPr>
          <a:lstStyle/>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Pre-Program </a:t>
            </a:r>
            <a:r>
              <a:rPr lang="en-US" sz="1300" b="1" u="sng" dirty="0">
                <a:latin typeface="Arial" panose="020B0604020202020204" pitchFamily="34" charset="0"/>
                <a:cs typeface="Arial" panose="020B0604020202020204" pitchFamily="34" charset="0"/>
              </a:rPr>
              <a:t>Preparation</a:t>
            </a:r>
            <a:r>
              <a:rPr lang="en-US" sz="1300" b="1" dirty="0">
                <a:latin typeface="Arial" panose="020B0604020202020204" pitchFamily="34" charset="0"/>
                <a:cs typeface="Arial" panose="020B0604020202020204" pitchFamily="34" charset="0"/>
              </a:rPr>
              <a:t>:</a:t>
            </a:r>
          </a:p>
          <a:p>
            <a:pPr lvl="1" indent="-228600">
              <a:spcAft>
                <a:spcPts val="300"/>
              </a:spcAft>
              <a:buFont typeface="Courier New" panose="02070309020205020404" pitchFamily="49" charset="0"/>
              <a:buChar char="o"/>
            </a:pPr>
            <a:r>
              <a:rPr lang="en-US" sz="1300" b="1" i="1" dirty="0">
                <a:latin typeface="Arial" panose="020B0604020202020204" pitchFamily="34" charset="0"/>
                <a:cs typeface="Arial" panose="020B0604020202020204" pitchFamily="34" charset="0"/>
              </a:rPr>
              <a:t>Outside-In Approach and Team Design</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identify and discuss offerings prior to program</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pitch offerings in the market to potential clients</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Market feedback is collected by the Fast Track team &amp; shared with team at start of program</a:t>
            </a:r>
          </a:p>
          <a:p>
            <a:pPr lvl="1" indent="-228600">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are formed based on participant profiles, competencies</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48 Hour Pressure Cooker </a:t>
            </a:r>
            <a:r>
              <a:rPr lang="en-US" sz="1300" b="1" u="sng" dirty="0">
                <a:latin typeface="Arial" panose="020B0604020202020204" pitchFamily="34" charset="0"/>
                <a:cs typeface="Arial" panose="020B0604020202020204" pitchFamily="34" charset="0"/>
              </a:rPr>
              <a:t>Development</a:t>
            </a:r>
            <a:r>
              <a:rPr lang="en-US" sz="1300" b="1" dirty="0">
                <a:latin typeface="Arial" panose="020B0604020202020204" pitchFamily="34" charset="0"/>
                <a:cs typeface="Arial" panose="020B0604020202020204" pitchFamily="34" charset="0"/>
              </a:rPr>
              <a:t>:</a:t>
            </a:r>
            <a:r>
              <a:rPr lang="en-US" sz="1300" dirty="0">
                <a:latin typeface="Arial" panose="020B0604020202020204" pitchFamily="34" charset="0"/>
                <a:cs typeface="Arial" panose="020B0604020202020204" pitchFamily="34" charset="0"/>
              </a:rPr>
              <a:t> </a:t>
            </a:r>
          </a:p>
          <a:p>
            <a:pPr lvl="1" indent="-228600">
              <a:spcAft>
                <a:spcPts val="300"/>
              </a:spcAft>
              <a:buFont typeface="Courier New" panose="02070309020205020404" pitchFamily="49" charset="0"/>
              <a:buChar char="o"/>
            </a:pPr>
            <a:r>
              <a:rPr lang="en-US" sz="1300" b="1" i="1" dirty="0">
                <a:latin typeface="Arial" panose="020B0604020202020204" pitchFamily="34" charset="0"/>
                <a:cs typeface="Arial" panose="020B0604020202020204" pitchFamily="34" charset="0"/>
              </a:rPr>
              <a:t>Business Case and Go to Market Plan</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Internal and external facilitators lead 48-hour  pressure cooker</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build and refine offering </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create business case</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develop concrete go to market plan</a:t>
            </a:r>
          </a:p>
          <a:p>
            <a:pPr lvl="1" indent="-228600">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work on packaging their offering (branding &amp; marketing)</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Post-Program </a:t>
            </a:r>
            <a:r>
              <a:rPr lang="en-US" sz="1300" b="1" u="sng" dirty="0">
                <a:latin typeface="Arial" panose="020B0604020202020204" pitchFamily="34" charset="0"/>
                <a:cs typeface="Arial" panose="020B0604020202020204" pitchFamily="34" charset="0"/>
              </a:rPr>
              <a:t>Go To Market</a:t>
            </a:r>
            <a:r>
              <a:rPr lang="en-US" sz="1300" b="1" dirty="0">
                <a:latin typeface="Arial" panose="020B0604020202020204" pitchFamily="34" charset="0"/>
                <a:cs typeface="Arial" panose="020B0604020202020204" pitchFamily="34" charset="0"/>
              </a:rPr>
              <a:t>:</a:t>
            </a:r>
          </a:p>
          <a:p>
            <a:pPr lvl="1" indent="-228600">
              <a:spcAft>
                <a:spcPts val="300"/>
              </a:spcAft>
              <a:buFont typeface="Courier New" panose="02070309020205020404" pitchFamily="49" charset="0"/>
              <a:buChar char="o"/>
            </a:pPr>
            <a:r>
              <a:rPr lang="en-US" sz="1300" b="1" i="1" dirty="0">
                <a:latin typeface="Arial" panose="020B0604020202020204" pitchFamily="34" charset="0"/>
                <a:cs typeface="Arial" panose="020B0604020202020204" pitchFamily="34" charset="0"/>
              </a:rPr>
              <a:t>Executive Coaching, Support &amp; Funding</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present business cases to innovation council</a:t>
            </a:r>
          </a:p>
          <a:p>
            <a:pPr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Innovation council makes final decision on funding and development</a:t>
            </a:r>
          </a:p>
          <a:p>
            <a:pPr lvl="1" indent="-228600">
              <a:buFont typeface="Courier New" panose="02070309020205020404" pitchFamily="49" charset="0"/>
              <a:buChar char="o"/>
            </a:pPr>
            <a:r>
              <a:rPr lang="en-US" sz="1300" dirty="0">
                <a:latin typeface="Arial" panose="020B0604020202020204" pitchFamily="34" charset="0"/>
                <a:cs typeface="Arial" panose="020B0604020202020204" pitchFamily="34" charset="0"/>
              </a:rPr>
              <a:t>Teams go to market with new offerings!</a:t>
            </a:r>
          </a:p>
        </p:txBody>
      </p:sp>
      <p:graphicFrame>
        <p:nvGraphicFramePr>
          <p:cNvPr id="21" name="Table 20">
            <a:extLst>
              <a:ext uri="{FF2B5EF4-FFF2-40B4-BE49-F238E27FC236}">
                <a16:creationId xmlns:a16="http://schemas.microsoft.com/office/drawing/2014/main" id="{77AF3E67-1433-456A-B403-965F6D2CB300}"/>
              </a:ext>
            </a:extLst>
          </p:cNvPr>
          <p:cNvGraphicFramePr>
            <a:graphicFrameLocks noGrp="1"/>
          </p:cNvGraphicFramePr>
          <p:nvPr>
            <p:extLst>
              <p:ext uri="{D42A27DB-BD31-4B8C-83A1-F6EECF244321}">
                <p14:modId xmlns:p14="http://schemas.microsoft.com/office/powerpoint/2010/main" val="661686855"/>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6159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SCRUM</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43831"/>
            <a:ext cx="1083951" cy="465384"/>
          </a:xfrm>
          <a:prstGeom prst="rect">
            <a:avLst/>
          </a:prstGeom>
          <a:noFill/>
        </p:spPr>
        <p:txBody>
          <a:bodyPr wrap="none" rtlCol="0">
            <a:spAutoFit/>
          </a:bodyPr>
          <a:lstStyle/>
          <a:p>
            <a:r>
              <a:rPr lang="en-US" sz="2424"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97591"/>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24"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9759" y="1625205"/>
            <a:ext cx="5218642"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Manages the flow of many projects as it identifies user stories with high priority to Sprint into a potential creation with the others in backlog </a:t>
            </a:r>
          </a:p>
        </p:txBody>
      </p:sp>
      <p:sp>
        <p:nvSpPr>
          <p:cNvPr id="17" name="Rectangle 16"/>
          <p:cNvSpPr/>
          <p:nvPr/>
        </p:nvSpPr>
        <p:spPr>
          <a:xfrm>
            <a:off x="-10260" y="3023358"/>
            <a:ext cx="5276435" cy="2123658"/>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SCRUM is an agile framework for project management; one of the most crucial components is the user story</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user story is a high-level definition of a requirement, containing enough information so that the teams can produce a reasonable estimate of the effort to implement it</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Epics are large user stories requiring more than one iteration; low priority</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Themes are a collection of related user stories; used to organize stories into releases or so various sub teams can work on it</a:t>
            </a:r>
          </a:p>
        </p:txBody>
      </p:sp>
      <p:sp>
        <p:nvSpPr>
          <p:cNvPr id="18" name="Rectangle 17"/>
          <p:cNvSpPr/>
          <p:nvPr/>
        </p:nvSpPr>
        <p:spPr>
          <a:xfrm>
            <a:off x="5408467" y="1600612"/>
            <a:ext cx="6768102" cy="2916183"/>
          </a:xfrm>
          <a:prstGeom prst="rect">
            <a:avLst/>
          </a:prstGeom>
        </p:spPr>
        <p:txBody>
          <a:bodyPr wrap="square">
            <a:spAutoFit/>
          </a:bodyPr>
          <a:lstStyle/>
          <a:p>
            <a:pPr>
              <a:spcAft>
                <a:spcPts val="600"/>
              </a:spcAft>
            </a:pPr>
            <a:r>
              <a:rPr lang="en-US" sz="1300" dirty="0">
                <a:latin typeface="Arial" panose="020B0604020202020204" pitchFamily="34" charset="0"/>
                <a:cs typeface="Arial" panose="020B0604020202020204" pitchFamily="34" charset="0"/>
              </a:rPr>
              <a:t>Components of a User Story:</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Story’s description serves as an identification, reminder, helps planning</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Generally in the form: “As a [role/user/stakeholder], I want/need to [function/need], so that [value to user/condition]”</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Role/User: who is the user?</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Function: what process/activity is the user trying to complete?</a:t>
            </a:r>
          </a:p>
          <a:p>
            <a:pPr marL="396875" lvl="1" indent="-16827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Value to the user: why does the user need to be able to do this?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Details are in the dialogue carried out with users and team which identifies criteria and constraints: Recorded notes, Use case/SRS, Wireframe, Additional analysis (i.e. Excel), Design documentation</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AVOID: getting too detailed, writing in terms of implementation technology, ignoring the business value by repeating the what </a:t>
            </a:r>
          </a:p>
        </p:txBody>
      </p:sp>
      <p:pic>
        <p:nvPicPr>
          <p:cNvPr id="21" name="Content Placeholder 3"/>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8753831" y="5049633"/>
            <a:ext cx="2565164" cy="153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Table 21">
            <a:extLst>
              <a:ext uri="{FF2B5EF4-FFF2-40B4-BE49-F238E27FC236}">
                <a16:creationId xmlns:a16="http://schemas.microsoft.com/office/drawing/2014/main" id="{92F16031-49F6-4BC7-8E1F-C1C4C491DC38}"/>
              </a:ext>
            </a:extLst>
          </p:cNvPr>
          <p:cNvGraphicFramePr>
            <a:graphicFrameLocks noGrp="1"/>
          </p:cNvGraphicFramePr>
          <p:nvPr>
            <p:extLst>
              <p:ext uri="{D42A27DB-BD31-4B8C-83A1-F6EECF244321}">
                <p14:modId xmlns:p14="http://schemas.microsoft.com/office/powerpoint/2010/main" val="3726390390"/>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43959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Extreme Wishing </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004844"/>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818"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4082" y="3458604"/>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5404053" y="1632471"/>
            <a:ext cx="6772516" cy="4916731"/>
          </a:xfrm>
          <a:prstGeom prst="rect">
            <a:avLst/>
          </a:prstGeom>
        </p:spPr>
        <p:txBody>
          <a:bodyPr wrap="square">
            <a:spAutoFit/>
          </a:bodyPr>
          <a:lstStyle/>
          <a:p>
            <a:pPr marL="228600" indent="-228600">
              <a:spcAft>
                <a:spcPts val="3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Participants will sit together at the table and identify pain points </a:t>
            </a:r>
          </a:p>
          <a:p>
            <a:pPr marL="228600" indent="-228600">
              <a:spcAft>
                <a:spcPts val="3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Then participants will let their imaginations make “extreme wishes” i.e. ideate solutions that do not seem feasible at the current time because of technology/regulatory/practicality reasons</a:t>
            </a:r>
          </a:p>
          <a:p>
            <a:pPr marL="228600" indent="-228600">
              <a:spcAft>
                <a:spcPts val="3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After the “extreme wishes” are written, the strongest few are identified, and the participants begin ideating on the smaller, more practical steps in order to get to the future solution </a:t>
            </a:r>
          </a:p>
          <a:p>
            <a:pPr marL="228600" indent="-228600">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The group is the encouraged to bring back the restraints that were ignored in creating the “extreme wish” one by one and ideate on how to work around or overcome these restraints </a:t>
            </a:r>
          </a:p>
          <a:p>
            <a:pPr>
              <a:spcAft>
                <a:spcPts val="600"/>
              </a:spcAft>
            </a:pPr>
            <a:r>
              <a:rPr lang="en-US" sz="1300" b="1" dirty="0">
                <a:latin typeface="Arial" panose="020B0604020202020204" pitchFamily="34" charset="0"/>
                <a:ea typeface="Calibri" panose="020F0502020204030204" pitchFamily="34" charset="0"/>
                <a:cs typeface="Arial" panose="020B0604020202020204" pitchFamily="34" charset="0"/>
              </a:rPr>
              <a:t>How it will affect the business component:</a:t>
            </a:r>
          </a:p>
          <a:p>
            <a:pPr marL="228600" indent="-22860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Participants are encouraged to discuss how each step in the journey to achieve the “extreme wish” will affect the business – in terms of the professionals, the regulations, the guidance </a:t>
            </a:r>
          </a:p>
          <a:p>
            <a:pPr marL="228600" indent="-22860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How will the operations or go to market strategies be moved by this? Focus more on value add-ons rather than searching for and documenting support? – what do these value add-ons look like? </a:t>
            </a:r>
            <a:endParaRPr lang="en-US" sz="1300" b="1" dirty="0">
              <a:latin typeface="Arial" panose="020B0604020202020204" pitchFamily="34" charset="0"/>
              <a:ea typeface="Calibri" panose="020F0502020204030204" pitchFamily="34" charset="0"/>
              <a:cs typeface="Arial" panose="020B0604020202020204" pitchFamily="34" charset="0"/>
            </a:endParaRPr>
          </a:p>
          <a:p>
            <a:r>
              <a:rPr lang="en-US" sz="1300" b="1" dirty="0">
                <a:latin typeface="Arial" panose="020B0604020202020204" pitchFamily="34" charset="0"/>
                <a:ea typeface="Calibri" panose="020F0502020204030204" pitchFamily="34" charset="0"/>
                <a:cs typeface="Arial" panose="020B0604020202020204" pitchFamily="34" charset="0"/>
              </a:rPr>
              <a:t>How it will affect the stakeholder's component:</a:t>
            </a:r>
          </a:p>
          <a:p>
            <a:pPr marL="228600" indent="-22860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Participants are encouraged to discuss how each step in the journey to achieve the “extreme wish” will affect the different stakeholders (whether internal or external) that are involved </a:t>
            </a:r>
          </a:p>
          <a:p>
            <a:endParaRPr lang="en-US" sz="1300" b="1" dirty="0">
              <a:latin typeface="Arial" panose="020B0604020202020204" pitchFamily="34" charset="0"/>
              <a:ea typeface="Calibri" panose="020F0502020204030204" pitchFamily="34" charset="0"/>
              <a:cs typeface="Arial" panose="020B0604020202020204" pitchFamily="34" charset="0"/>
            </a:endParaRPr>
          </a:p>
        </p:txBody>
      </p:sp>
      <p:sp>
        <p:nvSpPr>
          <p:cNvPr id="26" name="Rectangle 25"/>
          <p:cNvSpPr/>
          <p:nvPr/>
        </p:nvSpPr>
        <p:spPr>
          <a:xfrm>
            <a:off x="-3478" y="1612231"/>
            <a:ext cx="5383164" cy="1092607"/>
          </a:xfrm>
          <a:prstGeom prst="rect">
            <a:avLst/>
          </a:prstGeom>
        </p:spPr>
        <p:txBody>
          <a:bodyPr wrap="square">
            <a:spAutoFit/>
          </a:bodyPr>
          <a:lstStyle/>
          <a:p>
            <a:pPr marL="285750" indent="-28575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For the more out-of-box disruption to occur and to understand what exponentials can possible, a more extreme way of thinking is sometimes necessary </a:t>
            </a:r>
          </a:p>
          <a:p>
            <a:pPr marL="285750" indent="-28575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Disregards the boundaries and limitations of today’s technology and society and pitches to a future audience in a future market </a:t>
            </a:r>
          </a:p>
        </p:txBody>
      </p:sp>
      <p:sp>
        <p:nvSpPr>
          <p:cNvPr id="28" name="Rectangle 27"/>
          <p:cNvSpPr/>
          <p:nvPr/>
        </p:nvSpPr>
        <p:spPr>
          <a:xfrm>
            <a:off x="-12708" y="3472666"/>
            <a:ext cx="5383164" cy="692497"/>
          </a:xfrm>
          <a:prstGeom prst="rect">
            <a:avLst/>
          </a:prstGeom>
        </p:spPr>
        <p:txBody>
          <a:bodyPr wrap="square">
            <a:spAutoFit/>
          </a:bodyPr>
          <a:lstStyle/>
          <a:p>
            <a:pPr marL="285750" indent="-28575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An ideation technique which requires users to think of an end solution or potential exponential that cannot be created or facilitated in the short term </a:t>
            </a:r>
          </a:p>
        </p:txBody>
      </p:sp>
      <p:graphicFrame>
        <p:nvGraphicFramePr>
          <p:cNvPr id="18" name="Table 17">
            <a:extLst>
              <a:ext uri="{FF2B5EF4-FFF2-40B4-BE49-F238E27FC236}">
                <a16:creationId xmlns:a16="http://schemas.microsoft.com/office/drawing/2014/main" id="{956EF5D2-6C50-4496-B907-3E755E352DCF}"/>
              </a:ext>
            </a:extLst>
          </p:cNvPr>
          <p:cNvGraphicFramePr>
            <a:graphicFrameLocks noGrp="1"/>
          </p:cNvGraphicFramePr>
          <p:nvPr>
            <p:extLst>
              <p:ext uri="{D42A27DB-BD31-4B8C-83A1-F6EECF244321}">
                <p14:modId xmlns:p14="http://schemas.microsoft.com/office/powerpoint/2010/main" val="393452045"/>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1951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Semantic Intuition </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280239"/>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818"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4082" y="2733999"/>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5404053" y="1623762"/>
            <a:ext cx="6772516" cy="4555093"/>
          </a:xfrm>
          <a:prstGeom prst="rect">
            <a:avLst/>
          </a:prstGeom>
        </p:spPr>
        <p:txBody>
          <a:bodyPr wrap="square">
            <a:spAutoFit/>
          </a:bodyPr>
          <a:lstStyle/>
          <a:p>
            <a:pPr marL="168275" indent="-168275">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Either as an ice-breaker for a new group of participants or at the end of a session when participants feel that their creative juices have been drained, the facilitator introduce this tool.</a:t>
            </a:r>
          </a:p>
          <a:p>
            <a:pPr marL="168275" indent="-168275">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The facilitator first identifies the innovative problem which requires the team to ideate a number of outcomes for </a:t>
            </a: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Based on this information, the participants first write one/two key words on a slip of paper that logically relates to the topic at hand</a:t>
            </a:r>
          </a:p>
          <a:p>
            <a:pPr marL="168275" indent="-168275">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Then the slips of paper are put in a box, shuffled and at random three slips of paper are pulled out – alternatively keywords can be written onto a spreadsheet and a random generator can combine the keywords </a:t>
            </a:r>
          </a:p>
          <a:p>
            <a:pPr marL="168275" indent="-168275">
              <a:spcAft>
                <a:spcPts val="3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Using the keywords, the group will start ideating stories and solutions that use the keywords; there are a number of ways the ideas can be created</a:t>
            </a:r>
          </a:p>
          <a:p>
            <a:pPr marL="396875" lvl="1" indent="-228600">
              <a:spcAft>
                <a:spcPts val="3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By using all three keywords in the solution and story </a:t>
            </a:r>
          </a:p>
          <a:p>
            <a:pPr marL="396875" lvl="1" indent="-228600">
              <a:spcAft>
                <a:spcPts val="3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Using different variations of the keywords to generate the solution</a:t>
            </a:r>
          </a:p>
          <a:p>
            <a:pPr marL="396875" lvl="1" indent="-228600">
              <a:spcAft>
                <a:spcPts val="3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Categorizing the keywords and generating ideas within each category before combining it together </a:t>
            </a:r>
          </a:p>
          <a:p>
            <a:pPr marL="396875" lvl="1" indent="-22860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Group can be split into smaller sub-groups to generate ideas on each keyword before coming together and combining their ideas</a:t>
            </a:r>
          </a:p>
          <a:p>
            <a:pPr marL="168275" indent="-168275">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To gain the most benefits from this tool, facilitator should implement a “no rules” policy as to how the keywords are used in the solution and allow the group to go on a wild tangent where they may ultimately stumble across a truly unique idea </a:t>
            </a:r>
          </a:p>
        </p:txBody>
      </p:sp>
      <p:sp>
        <p:nvSpPr>
          <p:cNvPr id="26" name="Rectangle 25"/>
          <p:cNvSpPr/>
          <p:nvPr/>
        </p:nvSpPr>
        <p:spPr>
          <a:xfrm>
            <a:off x="13774" y="1612231"/>
            <a:ext cx="5383164" cy="692497"/>
          </a:xfrm>
          <a:prstGeom prst="rect">
            <a:avLst/>
          </a:prstGeom>
        </p:spPr>
        <p:txBody>
          <a:bodyPr wrap="square">
            <a:spAutoFit/>
          </a:bodyPr>
          <a:lstStyle/>
          <a:p>
            <a:pPr marL="285750" indent="-28575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Allows a group to potentially create a unique idea or story that would not normally have been reached through the normal and logical process  </a:t>
            </a:r>
          </a:p>
        </p:txBody>
      </p:sp>
      <p:sp>
        <p:nvSpPr>
          <p:cNvPr id="28" name="Rectangle 27"/>
          <p:cNvSpPr/>
          <p:nvPr/>
        </p:nvSpPr>
        <p:spPr>
          <a:xfrm>
            <a:off x="-12708" y="2748061"/>
            <a:ext cx="5383164" cy="2123658"/>
          </a:xfrm>
          <a:prstGeom prst="rect">
            <a:avLst/>
          </a:prstGeom>
        </p:spPr>
        <p:txBody>
          <a:bodyPr wrap="square">
            <a:spAutoFit/>
          </a:bodyPr>
          <a:lstStyle/>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An ideation technique which requires the group to ideate and build a story around a random topic </a:t>
            </a:r>
          </a:p>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It can be used as an ice-breaker as it encourages active discussion and since the tool itself incorporates a random component, the environment becomes a safe space for individuals to share the more wacky, crazier ideas</a:t>
            </a:r>
          </a:p>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It can also be used if the facilitator finds that the group’s creative juices are tiring or if their ideas are too “safe” </a:t>
            </a:r>
          </a:p>
          <a:p>
            <a:pPr marL="285750" indent="-285750">
              <a:buFont typeface="Arial" panose="020B0604020202020204" pitchFamily="34" charset="0"/>
              <a:buChar char="•"/>
            </a:pPr>
            <a:endParaRPr lang="en-US" sz="13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AD719C28-3A7F-4389-98B9-AE91E56F006B}"/>
              </a:ext>
            </a:extLst>
          </p:cNvPr>
          <p:cNvGraphicFramePr>
            <a:graphicFrameLocks noGrp="1"/>
          </p:cNvGraphicFramePr>
          <p:nvPr>
            <p:extLst>
              <p:ext uri="{D42A27DB-BD31-4B8C-83A1-F6EECF244321}">
                <p14:modId xmlns:p14="http://schemas.microsoft.com/office/powerpoint/2010/main" val="38044655"/>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01874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16026"/>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Triggered Brainwalking</a:t>
            </a:r>
          </a:p>
        </p:txBody>
      </p:sp>
      <p:sp>
        <p:nvSpPr>
          <p:cNvPr id="11" name="TextBox 10"/>
          <p:cNvSpPr txBox="1"/>
          <p:nvPr/>
        </p:nvSpPr>
        <p:spPr>
          <a:xfrm>
            <a:off x="-15431"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771938"/>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818"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16423" y="3225698"/>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5404053" y="1632471"/>
            <a:ext cx="6772516" cy="3893374"/>
          </a:xfrm>
          <a:prstGeom prst="rect">
            <a:avLst/>
          </a:prstGeom>
        </p:spPr>
        <p:txBody>
          <a:bodyPr wrap="square">
            <a:spAutoFit/>
          </a:bodyPr>
          <a:lstStyle/>
          <a:p>
            <a:pPr marL="342900" indent="-342900">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After a problem requiring an innovative solution has been defined, the team works together to break it down into workable components </a:t>
            </a:r>
          </a:p>
          <a:p>
            <a:pPr marL="342900" indent="-342900">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The team then selects components that they wish to further explore and ideate on </a:t>
            </a:r>
          </a:p>
          <a:p>
            <a:pPr marL="342900" indent="-342900">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Then the facilitator will provide each participant with a packet of sticky notes (or tape a large chart sheet onto the wall) </a:t>
            </a:r>
          </a:p>
          <a:p>
            <a:pPr marL="342900" indent="-342900">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Each participant will then take some time to write their initial and/or strongest idea onto the sticky note and place them in a row on a board/wall (alternatively, will write on separate chart sheets) </a:t>
            </a:r>
          </a:p>
          <a:p>
            <a:pPr marL="342900" indent="-342900">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Then the participants will rotate one spot to their left/right and add-on another sticky note below the initial sticky note that expands on the idea and incorporates the second individual’s thoughts and opinions – this process continues until all participants have written something for each of the ideas </a:t>
            </a:r>
          </a:p>
          <a:p>
            <a:pPr marL="342900" indent="-342900">
              <a:spcAft>
                <a:spcPts val="600"/>
              </a:spcAf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This process can be done either in silence and debriefed after all the ideas have been written on the sticky notes/chart sheet or the discussion can happen during the writing process depending on the result that the facilitator would like to achieve </a:t>
            </a:r>
          </a:p>
          <a:p>
            <a:pPr marL="342900" indent="-342900">
              <a:buAutoNum type="arabicPeriod"/>
            </a:pPr>
            <a:endParaRPr lang="en-US" sz="1300" dirty="0">
              <a:latin typeface="Arial" panose="020B0604020202020204" pitchFamily="34" charset="0"/>
              <a:ea typeface="Calibri" panose="020F0502020204030204" pitchFamily="34" charset="0"/>
              <a:cs typeface="Arial" panose="020B0604020202020204" pitchFamily="34" charset="0"/>
            </a:endParaRPr>
          </a:p>
        </p:txBody>
      </p:sp>
      <p:sp>
        <p:nvSpPr>
          <p:cNvPr id="26" name="Rectangle 25"/>
          <p:cNvSpPr/>
          <p:nvPr/>
        </p:nvSpPr>
        <p:spPr>
          <a:xfrm>
            <a:off x="13774" y="1612231"/>
            <a:ext cx="5383164" cy="1169551"/>
          </a:xfrm>
          <a:prstGeom prst="rect">
            <a:avLst/>
          </a:prstGeom>
        </p:spPr>
        <p:txBody>
          <a:bodyPr wrap="square">
            <a:spAutoFit/>
          </a:bodyPr>
          <a:lstStyle/>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A good tool that allows participants to build off of each others’ ideas and requires everyone’s inputs </a:t>
            </a:r>
          </a:p>
          <a:p>
            <a:pPr marL="285750" indent="-285750">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Ensure a balanced participation as opposed to a verbal brainstorming session which is often dominated by the outspoken members</a:t>
            </a:r>
          </a:p>
        </p:txBody>
      </p:sp>
      <p:sp>
        <p:nvSpPr>
          <p:cNvPr id="28" name="Rectangle 27"/>
          <p:cNvSpPr/>
          <p:nvPr/>
        </p:nvSpPr>
        <p:spPr>
          <a:xfrm>
            <a:off x="-12708" y="3239760"/>
            <a:ext cx="5383164" cy="892552"/>
          </a:xfrm>
          <a:prstGeom prst="rect">
            <a:avLst/>
          </a:prstGeom>
        </p:spPr>
        <p:txBody>
          <a:bodyPr wrap="square">
            <a:spAutoFit/>
          </a:bodyPr>
          <a:lstStyle/>
          <a:p>
            <a:pPr marL="285750" indent="-285750">
              <a:buFont typeface="Arial" panose="020B0604020202020204" pitchFamily="34" charset="0"/>
              <a:buChar char="•"/>
            </a:pPr>
            <a:r>
              <a:rPr lang="en-US" sz="1300" dirty="0">
                <a:latin typeface="Arial" panose="020B0604020202020204" pitchFamily="34" charset="0"/>
                <a:ea typeface="Calibri" panose="020F0502020204030204" pitchFamily="34" charset="0"/>
                <a:cs typeface="Arial" panose="020B0604020202020204" pitchFamily="34" charset="0"/>
              </a:rPr>
              <a:t>An ideation technique where participants work together and build on each other’s initial ideas to define an innovative solution and identify a big picture that incorporates the thoughts of every member </a:t>
            </a:r>
          </a:p>
        </p:txBody>
      </p:sp>
      <p:graphicFrame>
        <p:nvGraphicFramePr>
          <p:cNvPr id="18" name="Table 17">
            <a:extLst>
              <a:ext uri="{FF2B5EF4-FFF2-40B4-BE49-F238E27FC236}">
                <a16:creationId xmlns:a16="http://schemas.microsoft.com/office/drawing/2014/main" id="{3DCBCFAE-03AD-4092-AFE4-46114FFF373E}"/>
              </a:ext>
            </a:extLst>
          </p:cNvPr>
          <p:cNvGraphicFramePr>
            <a:graphicFrameLocks noGrp="1"/>
          </p:cNvGraphicFramePr>
          <p:nvPr>
            <p:extLst>
              <p:ext uri="{D42A27DB-BD31-4B8C-83A1-F6EECF244321}">
                <p14:modId xmlns:p14="http://schemas.microsoft.com/office/powerpoint/2010/main" val="3636063732"/>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Design</a:t>
                      </a:r>
                      <a:endParaRPr lang="en-US" sz="1100" b="0" dirty="0">
                        <a:solidFill>
                          <a:schemeClr val="bg1"/>
                        </a:solidFill>
                        <a:latin typeface="Arial" panose="020B0604020202020204" pitchFamily="34" charset="0"/>
                        <a:cs typeface="Arial" panose="020B060402020202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12814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Five E’s </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539250"/>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993010"/>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4" y="1608585"/>
            <a:ext cx="5430302" cy="1446550"/>
          </a:xfrm>
          <a:prstGeom prst="rect">
            <a:avLst/>
          </a:prstGeom>
          <a:noFill/>
        </p:spPr>
        <p:txBody>
          <a:bodyPr wrap="square" rtlCol="0">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It is a diagnostic tool, used to locate research findings in each of the 5 fields contextualizing the end-to-end experience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Once complete, a picture forms on where needs are undeserved, calls out potential gaps/ opportunities and facilitates decision making</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Once illustrated, potential areas for improvement, new products or services are identified</a:t>
            </a:r>
          </a:p>
        </p:txBody>
      </p:sp>
      <p:sp>
        <p:nvSpPr>
          <p:cNvPr id="17" name="Rectangle 16"/>
          <p:cNvSpPr/>
          <p:nvPr/>
        </p:nvSpPr>
        <p:spPr>
          <a:xfrm>
            <a:off x="-2276" y="4008496"/>
            <a:ext cx="5387329" cy="969496"/>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Five E framework is a visual tool that transforms the findings uncovered in stakeholder research into a sequence of events/elements that comprise an end-to-end experience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It is a comprehensive picture from multiple perspectives </a:t>
            </a:r>
          </a:p>
        </p:txBody>
      </p:sp>
      <p:sp>
        <p:nvSpPr>
          <p:cNvPr id="21" name="Rectangle 20"/>
          <p:cNvSpPr/>
          <p:nvPr/>
        </p:nvSpPr>
        <p:spPr>
          <a:xfrm>
            <a:off x="5426169" y="1600612"/>
            <a:ext cx="6750400" cy="2993127"/>
          </a:xfrm>
          <a:prstGeom prst="rect">
            <a:avLst/>
          </a:prstGeom>
        </p:spPr>
        <p:txBody>
          <a:bodyPr wrap="square">
            <a:spAutoFit/>
          </a:bodyPr>
          <a:lstStyle/>
          <a:p>
            <a:pPr>
              <a:spcAft>
                <a:spcPts val="300"/>
              </a:spcAft>
            </a:pPr>
            <a:r>
              <a:rPr lang="en-US" sz="1300" dirty="0">
                <a:latin typeface="Arial" panose="020B0604020202020204" pitchFamily="34" charset="0"/>
                <a:cs typeface="Arial" panose="020B0604020202020204" pitchFamily="34" charset="0"/>
              </a:rPr>
              <a:t>The Five E’s are as follows:</a:t>
            </a:r>
          </a:p>
          <a:p>
            <a:pPr>
              <a:spcAft>
                <a:spcPts val="300"/>
              </a:spcAft>
            </a:pPr>
            <a:r>
              <a:rPr lang="en-US" sz="1300" b="1" dirty="0">
                <a:latin typeface="Arial" panose="020B0604020202020204" pitchFamily="34" charset="0"/>
                <a:cs typeface="Arial" panose="020B0604020202020204" pitchFamily="34" charset="0"/>
              </a:rPr>
              <a:t>ENTICE</a:t>
            </a:r>
            <a:r>
              <a:rPr lang="en-US" sz="1300" dirty="0">
                <a:latin typeface="Arial" panose="020B0604020202020204" pitchFamily="34" charset="0"/>
                <a:cs typeface="Arial" panose="020B0604020202020204" pitchFamily="34" charset="0"/>
              </a:rPr>
              <a:t>: How is the stakeholder attracted to, informed of the service?</a:t>
            </a:r>
          </a:p>
          <a:p>
            <a:pPr>
              <a:spcAft>
                <a:spcPts val="300"/>
              </a:spcAft>
            </a:pPr>
            <a:r>
              <a:rPr lang="en-US" sz="1300" b="1" dirty="0">
                <a:latin typeface="Arial" panose="020B0604020202020204" pitchFamily="34" charset="0"/>
                <a:cs typeface="Arial" panose="020B0604020202020204" pitchFamily="34" charset="0"/>
              </a:rPr>
              <a:t>ENTER</a:t>
            </a:r>
            <a:r>
              <a:rPr lang="en-US" sz="1300" dirty="0">
                <a:latin typeface="Arial" panose="020B0604020202020204" pitchFamily="34" charset="0"/>
                <a:cs typeface="Arial" panose="020B0604020202020204" pitchFamily="34" charset="0"/>
              </a:rPr>
              <a:t>: How does the stakeholder begin dealings with the organization?</a:t>
            </a:r>
          </a:p>
          <a:p>
            <a:pPr>
              <a:spcAft>
                <a:spcPts val="300"/>
              </a:spcAft>
            </a:pPr>
            <a:r>
              <a:rPr lang="en-US" sz="1300" b="1" dirty="0">
                <a:latin typeface="Arial" panose="020B0604020202020204" pitchFamily="34" charset="0"/>
                <a:cs typeface="Arial" panose="020B0604020202020204" pitchFamily="34" charset="0"/>
              </a:rPr>
              <a:t>ENGAGE</a:t>
            </a:r>
            <a:r>
              <a:rPr lang="en-US" sz="1300" dirty="0">
                <a:latin typeface="Arial" panose="020B0604020202020204" pitchFamily="34" charset="0"/>
                <a:cs typeface="Arial" panose="020B0604020202020204" pitchFamily="34" charset="0"/>
              </a:rPr>
              <a:t>: What focused activities are conducted in delivering the work?</a:t>
            </a:r>
          </a:p>
          <a:p>
            <a:pPr>
              <a:spcAft>
                <a:spcPts val="300"/>
              </a:spcAft>
            </a:pPr>
            <a:r>
              <a:rPr lang="en-US" sz="1300" b="1" dirty="0">
                <a:latin typeface="Arial" panose="020B0604020202020204" pitchFamily="34" charset="0"/>
                <a:cs typeface="Arial" panose="020B0604020202020204" pitchFamily="34" charset="0"/>
              </a:rPr>
              <a:t>EXIT</a:t>
            </a:r>
            <a:r>
              <a:rPr lang="en-US" sz="1300" dirty="0">
                <a:latin typeface="Arial" panose="020B0604020202020204" pitchFamily="34" charset="0"/>
                <a:cs typeface="Arial" panose="020B0604020202020204" pitchFamily="34" charset="0"/>
              </a:rPr>
              <a:t>: What does the stakeholder leave with? What happens after?</a:t>
            </a:r>
          </a:p>
          <a:p>
            <a:pPr>
              <a:spcAft>
                <a:spcPts val="600"/>
              </a:spcAft>
            </a:pPr>
            <a:r>
              <a:rPr lang="en-US" sz="1300" b="1" dirty="0">
                <a:latin typeface="Arial" panose="020B0604020202020204" pitchFamily="34" charset="0"/>
                <a:cs typeface="Arial" panose="020B0604020202020204" pitchFamily="34" charset="0"/>
              </a:rPr>
              <a:t>EXTEND</a:t>
            </a:r>
            <a:r>
              <a:rPr lang="en-US" sz="1300" dirty="0">
                <a:latin typeface="Arial" panose="020B0604020202020204" pitchFamily="34" charset="0"/>
                <a:cs typeface="Arial" panose="020B0604020202020204" pitchFamily="34" charset="0"/>
              </a:rPr>
              <a:t>: How do you follow up with stakeholder?</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Building on Journey maps, etc., select two endpoints that relate to the service or process being designed and begin</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Chart the sequence of events/interactions the individual goes through, capture observations/ideas/insights on Post it Notes and place them in their respective field</a:t>
            </a:r>
          </a:p>
          <a:p>
            <a:pPr>
              <a:spcAft>
                <a:spcPts val="600"/>
              </a:spcAft>
            </a:pPr>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p:txBody>
      </p:sp>
      <p:sp>
        <p:nvSpPr>
          <p:cNvPr id="22" name="Rectangle 21"/>
          <p:cNvSpPr/>
          <p:nvPr/>
        </p:nvSpPr>
        <p:spPr>
          <a:xfrm>
            <a:off x="5385054" y="4128187"/>
            <a:ext cx="6820746" cy="1985159"/>
          </a:xfrm>
          <a:prstGeom prst="rect">
            <a:avLst/>
          </a:prstGeom>
        </p:spPr>
        <p:txBody>
          <a:bodyPr wrap="square">
            <a:spAutoFit/>
          </a:bodyPr>
          <a:lstStyle/>
          <a:p>
            <a:pPr>
              <a:spcAft>
                <a:spcPts val="600"/>
              </a:spcAft>
            </a:pPr>
            <a:r>
              <a:rPr lang="en-US" sz="1400" dirty="0">
                <a:latin typeface="Arial" panose="020B0604020202020204" pitchFamily="34" charset="0"/>
                <a:cs typeface="Arial" panose="020B0604020202020204" pitchFamily="34" charset="0"/>
              </a:rPr>
              <a:t>5 E’s can go through these different channels:</a:t>
            </a:r>
          </a:p>
          <a:p>
            <a:pPr marL="207824" indent="-207824">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Artefact Channel: list the artefacts (brochures, device, etc.) used to enable the experience</a:t>
            </a:r>
          </a:p>
          <a:p>
            <a:pPr marL="207824" indent="-207824">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Noteworthy Occurrence Channel: list all things that happen</a:t>
            </a:r>
          </a:p>
          <a:p>
            <a:pPr marL="207824" indent="-207824">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Photographic Channel: capture visuals of the experience</a:t>
            </a:r>
          </a:p>
          <a:p>
            <a:pPr marL="207824" indent="-207824">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Pain-point Channel: lists all the pain-points relating to field</a:t>
            </a:r>
          </a:p>
          <a:p>
            <a:pPr marL="207824" indent="-207824">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‘Other’ is for any third party that impacts the experience </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251" y="438545"/>
            <a:ext cx="1384318" cy="1425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p:cNvGraphicFramePr>
            <a:graphicFrameLocks noGrp="1"/>
          </p:cNvGraphicFramePr>
          <p:nvPr>
            <p:extLst>
              <p:ext uri="{D42A27DB-BD31-4B8C-83A1-F6EECF244321}">
                <p14:modId xmlns:p14="http://schemas.microsoft.com/office/powerpoint/2010/main" val="2063387284"/>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hlinkClick r:id="rId4" action="ppaction://hlinksldjump"/>
                        </a:rPr>
                        <a:t>Distill</a:t>
                      </a:r>
                      <a:endParaRPr lang="en-US" sz="1100" b="0" dirty="0">
                        <a:solidFill>
                          <a:schemeClr val="tx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21026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Decision Tree</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43831"/>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97591"/>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3463" y="1616064"/>
            <a:ext cx="5218642" cy="492443"/>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Provides a balanced picture of the risks and rewards to create clarity of choice between several courses of action</a:t>
            </a:r>
          </a:p>
        </p:txBody>
      </p:sp>
      <p:sp>
        <p:nvSpPr>
          <p:cNvPr id="17" name="Rectangle 16"/>
          <p:cNvSpPr/>
          <p:nvPr/>
        </p:nvSpPr>
        <p:spPr>
          <a:xfrm>
            <a:off x="0" y="2997591"/>
            <a:ext cx="5385053" cy="1446550"/>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Visually-driven structured thinking process that facilitates decision-making in situations where there are multiple alternatives with unknown implications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Diagram resembles tree branches – shows connections between possible outcomes</a:t>
            </a:r>
          </a:p>
          <a:p>
            <a:endParaRPr lang="en-US" sz="1300" b="1" dirty="0">
              <a:latin typeface="Arial" panose="020B0604020202020204" pitchFamily="34" charset="0"/>
              <a:cs typeface="Arial" panose="020B0604020202020204" pitchFamily="34" charset="0"/>
            </a:endParaRPr>
          </a:p>
        </p:txBody>
      </p:sp>
      <p:sp>
        <p:nvSpPr>
          <p:cNvPr id="26" name="Rectangle 25"/>
          <p:cNvSpPr/>
          <p:nvPr/>
        </p:nvSpPr>
        <p:spPr>
          <a:xfrm>
            <a:off x="5408631" y="1627586"/>
            <a:ext cx="6767938" cy="3231654"/>
          </a:xfrm>
          <a:prstGeom prst="rect">
            <a:avLst/>
          </a:prstGeom>
        </p:spPr>
        <p:txBody>
          <a:bodyPr wrap="square">
            <a:spAutoFit/>
          </a:bodyPr>
          <a:lstStyle/>
          <a:p>
            <a:pPr>
              <a:spcAft>
                <a:spcPts val="600"/>
              </a:spcAft>
            </a:pPr>
            <a:r>
              <a:rPr lang="en-US" sz="1300" dirty="0">
                <a:latin typeface="Arial" panose="020B0604020202020204" pitchFamily="34" charset="0"/>
                <a:cs typeface="Arial" panose="020B0604020202020204" pitchFamily="34" charset="0"/>
              </a:rPr>
              <a:t>As you brainstorm ideas, draw lines out from the box towards the right and write the idea on the line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Keep lines far apart to expand </a:t>
            </a:r>
          </a:p>
          <a:p>
            <a:pPr>
              <a:spcAft>
                <a:spcPts val="600"/>
              </a:spcAft>
            </a:pPr>
            <a:r>
              <a:rPr lang="en-US" sz="1300" dirty="0">
                <a:latin typeface="Arial" panose="020B0604020202020204" pitchFamily="34" charset="0"/>
                <a:cs typeface="Arial" panose="020B0604020202020204" pitchFamily="34" charset="0"/>
              </a:rPr>
              <a:t>Consider the results and at the end of each line, then draw either a:</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Circle: if the result of the decision is an uncertain outcome (circle = uncertainty)</a:t>
            </a:r>
          </a:p>
          <a:p>
            <a:pPr marL="396875" lvl="1" indent="-18732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Above the circles, write the key factor to consider – starting from the circle, draw lines for possible outcomes, each line should describe ramifications of the outcome</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Square: if the result is another decision that needs to be made (square = decision)</a:t>
            </a:r>
          </a:p>
          <a:p>
            <a:pPr marL="396875" lvl="1" indent="-187325">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Above the squares, write the decision – starting from the new decision squares, draw out lines representing the potential options</a:t>
            </a:r>
          </a:p>
          <a:p>
            <a:pPr>
              <a:spcAft>
                <a:spcPts val="600"/>
              </a:spcAft>
            </a:pPr>
            <a:r>
              <a:rPr lang="en-US" sz="1300" dirty="0">
                <a:latin typeface="Arial" panose="020B0604020202020204" pitchFamily="34" charset="0"/>
                <a:cs typeface="Arial" panose="020B0604020202020204" pitchFamily="34" charset="0"/>
              </a:rPr>
              <a:t>Repeat process to explore and develop as many outcomes/decisions as possible from the original decision </a:t>
            </a:r>
          </a:p>
          <a:p>
            <a:pPr>
              <a:spcAft>
                <a:spcPts val="600"/>
              </a:spcAft>
            </a:pPr>
            <a:r>
              <a:rPr lang="en-US" sz="1300" dirty="0">
                <a:latin typeface="Arial" panose="020B0604020202020204" pitchFamily="34" charset="0"/>
                <a:cs typeface="Arial" panose="020B0604020202020204" pitchFamily="34" charset="0"/>
              </a:rPr>
              <a:t>If the end of a line represents a complete solution – leave it blank</a:t>
            </a:r>
          </a:p>
        </p:txBody>
      </p:sp>
      <p:graphicFrame>
        <p:nvGraphicFramePr>
          <p:cNvPr id="21" name="Table 20">
            <a:extLst>
              <a:ext uri="{FF2B5EF4-FFF2-40B4-BE49-F238E27FC236}">
                <a16:creationId xmlns:a16="http://schemas.microsoft.com/office/drawing/2014/main" id="{E5747DBB-7F2D-45BA-B9DA-4F11E000F85C}"/>
              </a:ext>
            </a:extLst>
          </p:cNvPr>
          <p:cNvGraphicFramePr>
            <a:graphicFrameLocks noGrp="1"/>
          </p:cNvGraphicFramePr>
          <p:nvPr>
            <p:extLst>
              <p:ext uri="{D42A27DB-BD31-4B8C-83A1-F6EECF244321}">
                <p14:modId xmlns:p14="http://schemas.microsoft.com/office/powerpoint/2010/main" val="3186086089"/>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hlinkClick r:id="rId3" action="ppaction://hlinksldjump"/>
                        </a:rPr>
                        <a:t>Distill</a:t>
                      </a:r>
                      <a:endParaRPr lang="en-US" sz="1100" b="0" dirty="0">
                        <a:solidFill>
                          <a:schemeClr val="tx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8523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2x2 Matrix &amp; SWOT</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983668"/>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437428"/>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3775" y="1600502"/>
            <a:ext cx="5359248" cy="1472198"/>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Rather than statistics, a 2x2 matrix is simple and it can visually convey and put into perspective a large amount of data to see its value</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SWOT analysis can help the user understand the position and value of their plan or process</a:t>
            </a:r>
          </a:p>
          <a:p>
            <a:pPr marL="138549" indent="-138549">
              <a:spcAft>
                <a:spcPts val="727"/>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
        <p:nvSpPr>
          <p:cNvPr id="17" name="Rectangle 16"/>
          <p:cNvSpPr/>
          <p:nvPr/>
        </p:nvSpPr>
        <p:spPr>
          <a:xfrm>
            <a:off x="-21334" y="3437428"/>
            <a:ext cx="5394357" cy="109260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2x2 matrix is a consulting tool that represents multiple dimensions of data visually and intuitively </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version/variation on the 2x2 matrix is the SWOT analysis where each of the four quadrants is categorized by SWOT – Strength, Weakness, Opportunity, Threat</a:t>
            </a:r>
          </a:p>
        </p:txBody>
      </p:sp>
      <p:sp>
        <p:nvSpPr>
          <p:cNvPr id="21" name="Rectangle 20"/>
          <p:cNvSpPr/>
          <p:nvPr/>
        </p:nvSpPr>
        <p:spPr>
          <a:xfrm>
            <a:off x="5414139" y="1600502"/>
            <a:ext cx="6762430" cy="3277820"/>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2x2 Matrix is basically a Cartesian plane where you compare two variable by putting one of them on the x-axis and labelling it LOW and HIGH, and the other variable on the y-axis also labelling it LOW and HIGH</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Then plot specific objects or points onto the Cartesian plane i.e. if the object has low X-variable but high y-variable, it will fall somewhere in the upper left quadrant</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For more factors that you wish to introduce besides the 2-dimensional x and y, consider using different colors and different sizing to label the object/points; keep track of multiple factors using a legend</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SWOT analysis uses a 2x2 matrix (without the variables) as it specifically labels each quadrant one of the four categories:</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Strengths to highlight the strong positive points</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Weaknesses to highlight the weak negative points</a:t>
            </a:r>
          </a:p>
          <a:p>
            <a:pPr marL="396875" lvl="1" indent="-168275">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Opportunities to describe places of growth or expansion</a:t>
            </a:r>
          </a:p>
          <a:p>
            <a:pPr marL="396875" lvl="1" indent="-168275">
              <a:buFont typeface="Courier New" panose="02070309020205020404" pitchFamily="49" charset="0"/>
              <a:buChar char="o"/>
            </a:pPr>
            <a:r>
              <a:rPr lang="en-US" sz="1300" dirty="0">
                <a:latin typeface="Arial" panose="020B0604020202020204" pitchFamily="34" charset="0"/>
                <a:cs typeface="Arial" panose="020B0604020202020204" pitchFamily="34" charset="0"/>
              </a:rPr>
              <a:t>Threats to describe possible competition, disruption, etc.</a:t>
            </a:r>
          </a:p>
        </p:txBody>
      </p:sp>
      <p:graphicFrame>
        <p:nvGraphicFramePr>
          <p:cNvPr id="23" name="Table 22">
            <a:extLst>
              <a:ext uri="{FF2B5EF4-FFF2-40B4-BE49-F238E27FC236}">
                <a16:creationId xmlns:a16="http://schemas.microsoft.com/office/drawing/2014/main" id="{7D8B9C4F-D65E-4BA4-A31E-A32B44AE2390}"/>
              </a:ext>
            </a:extLst>
          </p:cNvPr>
          <p:cNvGraphicFramePr>
            <a:graphicFrameLocks noGrp="1"/>
          </p:cNvGraphicFramePr>
          <p:nvPr>
            <p:extLst>
              <p:ext uri="{D42A27DB-BD31-4B8C-83A1-F6EECF244321}">
                <p14:modId xmlns:p14="http://schemas.microsoft.com/office/powerpoint/2010/main" val="1073780074"/>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hlinkClick r:id="rId3" action="ppaction://hlinksldjump"/>
                        </a:rPr>
                        <a:t>Distill</a:t>
                      </a:r>
                      <a:endParaRPr lang="en-US" sz="1100" b="0" dirty="0">
                        <a:solidFill>
                          <a:schemeClr val="tx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5499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1001485" y="1043654"/>
            <a:ext cx="10439977" cy="5313796"/>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a:solidFill>
                <a:schemeClr val="bg1"/>
              </a:solidFill>
              <a:latin typeface="+mj-lt"/>
            </a:endParaRPr>
          </a:p>
        </p:txBody>
      </p:sp>
      <p:sp>
        <p:nvSpPr>
          <p:cNvPr id="14" name="Rounded Rectangle 13">
            <a:hlinkClick r:id="rId3" action="ppaction://hlinksldjump"/>
          </p:cNvPr>
          <p:cNvSpPr/>
          <p:nvPr/>
        </p:nvSpPr>
        <p:spPr>
          <a:xfrm>
            <a:off x="8762073" y="2539488"/>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3" action="ppaction://hlinksldjump"/>
              </a:rPr>
              <a:t>Five E‘s</a:t>
            </a:r>
            <a:endParaRPr lang="en-US" sz="1400" dirty="0">
              <a:solidFill>
                <a:schemeClr val="bg1"/>
              </a:solidFill>
              <a:latin typeface="+mj-lt"/>
            </a:endParaRPr>
          </a:p>
        </p:txBody>
      </p:sp>
      <p:sp>
        <p:nvSpPr>
          <p:cNvPr id="15" name="Rounded Rectangle 14">
            <a:hlinkClick r:id="rId4" action="ppaction://hlinksldjump"/>
          </p:cNvPr>
          <p:cNvSpPr/>
          <p:nvPr/>
        </p:nvSpPr>
        <p:spPr>
          <a:xfrm>
            <a:off x="8762072" y="3344706"/>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4" action="ppaction://hlinksldjump"/>
              </a:rPr>
              <a:t>2x2 Matrix &amp; SWOT</a:t>
            </a:r>
            <a:endParaRPr lang="en-US" sz="1400" dirty="0">
              <a:solidFill>
                <a:schemeClr val="bg1"/>
              </a:solidFill>
              <a:latin typeface="+mj-lt"/>
            </a:endParaRPr>
          </a:p>
        </p:txBody>
      </p:sp>
      <p:sp>
        <p:nvSpPr>
          <p:cNvPr id="16" name="Rounded Rectangle 15">
            <a:hlinkClick r:id="rId5" action="ppaction://hlinksldjump"/>
          </p:cNvPr>
          <p:cNvSpPr/>
          <p:nvPr/>
        </p:nvSpPr>
        <p:spPr>
          <a:xfrm>
            <a:off x="8762072" y="3747315"/>
            <a:ext cx="218795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5" action="ppaction://hlinksldjump"/>
              </a:rPr>
              <a:t>Value Proposition Canvas</a:t>
            </a:r>
            <a:endParaRPr lang="en-US" sz="1400" dirty="0">
              <a:solidFill>
                <a:schemeClr val="bg1"/>
              </a:solidFill>
              <a:latin typeface="+mj-lt"/>
            </a:endParaRPr>
          </a:p>
        </p:txBody>
      </p:sp>
      <p:sp>
        <p:nvSpPr>
          <p:cNvPr id="17" name="Rounded Rectangle 16">
            <a:hlinkClick r:id="rId6" action="ppaction://hlinksldjump"/>
          </p:cNvPr>
          <p:cNvSpPr/>
          <p:nvPr/>
        </p:nvSpPr>
        <p:spPr>
          <a:xfrm>
            <a:off x="8762072" y="2942097"/>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4" action="ppaction://hlinksldjump"/>
              </a:rPr>
              <a:t>Decision Tree</a:t>
            </a:r>
            <a:endParaRPr lang="en-US" sz="1400" dirty="0">
              <a:solidFill>
                <a:schemeClr val="bg1"/>
              </a:solidFill>
              <a:latin typeface="+mj-lt"/>
            </a:endParaRPr>
          </a:p>
        </p:txBody>
      </p:sp>
      <p:sp>
        <p:nvSpPr>
          <p:cNvPr id="18" name="Rounded Rectangle 17">
            <a:hlinkClick r:id="rId7" action="ppaction://hlinksldjump"/>
          </p:cNvPr>
          <p:cNvSpPr/>
          <p:nvPr/>
        </p:nvSpPr>
        <p:spPr>
          <a:xfrm>
            <a:off x="8762072" y="4241364"/>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7" action="ppaction://hlinksldjump"/>
              </a:rPr>
              <a:t>IDEO Design Model</a:t>
            </a:r>
            <a:endParaRPr lang="en-US" sz="1400" dirty="0">
              <a:solidFill>
                <a:schemeClr val="bg1"/>
              </a:solidFill>
              <a:latin typeface="+mj-lt"/>
            </a:endParaRPr>
          </a:p>
        </p:txBody>
      </p:sp>
      <p:sp>
        <p:nvSpPr>
          <p:cNvPr id="45" name="Rounded Rectangle 44">
            <a:hlinkClick r:id="rId3" action="ppaction://hlinksldjump"/>
          </p:cNvPr>
          <p:cNvSpPr/>
          <p:nvPr/>
        </p:nvSpPr>
        <p:spPr>
          <a:xfrm>
            <a:off x="6209753" y="2539488"/>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8" action="ppaction://hlinksldjump"/>
              </a:rPr>
              <a:t>iCa</a:t>
            </a:r>
            <a:r>
              <a:rPr lang="en-US" sz="1400" dirty="0">
                <a:solidFill>
                  <a:schemeClr val="bg1"/>
                </a:solidFill>
                <a:hlinkClick r:id="rId8" action="ppaction://hlinksldjump"/>
              </a:rPr>
              <a:t>fé</a:t>
            </a:r>
            <a:r>
              <a:rPr lang="en-US" sz="1400" dirty="0">
                <a:solidFill>
                  <a:schemeClr val="bg1"/>
                </a:solidFill>
                <a:latin typeface="+mj-lt"/>
                <a:hlinkClick r:id="rId8" action="ppaction://hlinksldjump"/>
              </a:rPr>
              <a:t>s</a:t>
            </a:r>
            <a:endParaRPr lang="en-US" sz="1400" dirty="0">
              <a:solidFill>
                <a:schemeClr val="bg1"/>
              </a:solidFill>
              <a:latin typeface="+mj-lt"/>
            </a:endParaRPr>
          </a:p>
        </p:txBody>
      </p:sp>
      <p:sp>
        <p:nvSpPr>
          <p:cNvPr id="46" name="Rounded Rectangle 45">
            <a:hlinkClick r:id="rId3" action="ppaction://hlinksldjump"/>
          </p:cNvPr>
          <p:cNvSpPr/>
          <p:nvPr/>
        </p:nvSpPr>
        <p:spPr>
          <a:xfrm>
            <a:off x="6209753" y="2797717"/>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9" action="ppaction://hlinksldjump"/>
              </a:rPr>
              <a:t>Analogous Solutions</a:t>
            </a:r>
            <a:endParaRPr lang="en-US" sz="1400" dirty="0">
              <a:solidFill>
                <a:schemeClr val="bg1"/>
              </a:solidFill>
              <a:latin typeface="+mj-lt"/>
            </a:endParaRPr>
          </a:p>
        </p:txBody>
      </p:sp>
      <p:sp>
        <p:nvSpPr>
          <p:cNvPr id="47" name="Rounded Rectangle 46">
            <a:hlinkClick r:id="rId3" action="ppaction://hlinksldjump"/>
          </p:cNvPr>
          <p:cNvSpPr/>
          <p:nvPr/>
        </p:nvSpPr>
        <p:spPr>
          <a:xfrm>
            <a:off x="6209753" y="3055946"/>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0" action="ppaction://hlinksldjump"/>
              </a:rPr>
              <a:t>Hackathon</a:t>
            </a:r>
            <a:endParaRPr lang="en-US" sz="1400" dirty="0">
              <a:solidFill>
                <a:schemeClr val="bg1"/>
              </a:solidFill>
              <a:latin typeface="+mj-lt"/>
            </a:endParaRPr>
          </a:p>
        </p:txBody>
      </p:sp>
      <p:sp>
        <p:nvSpPr>
          <p:cNvPr id="48" name="Rounded Rectangle 47">
            <a:hlinkClick r:id="rId3" action="ppaction://hlinksldjump"/>
          </p:cNvPr>
          <p:cNvSpPr/>
          <p:nvPr/>
        </p:nvSpPr>
        <p:spPr>
          <a:xfrm>
            <a:off x="6209753" y="3314175"/>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1" action="ppaction://hlinksldjump"/>
              </a:rPr>
              <a:t>Innovation Challenge</a:t>
            </a:r>
            <a:endParaRPr lang="en-US" sz="1400" dirty="0">
              <a:solidFill>
                <a:schemeClr val="bg1"/>
              </a:solidFill>
              <a:latin typeface="+mj-lt"/>
            </a:endParaRPr>
          </a:p>
        </p:txBody>
      </p:sp>
      <p:sp>
        <p:nvSpPr>
          <p:cNvPr id="49" name="Rounded Rectangle 48">
            <a:hlinkClick r:id="rId3" action="ppaction://hlinksldjump"/>
          </p:cNvPr>
          <p:cNvSpPr/>
          <p:nvPr/>
        </p:nvSpPr>
        <p:spPr>
          <a:xfrm>
            <a:off x="6209753" y="3572404"/>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2" action="ppaction://hlinksldjump"/>
              </a:rPr>
              <a:t>Brainstorming</a:t>
            </a:r>
            <a:endParaRPr lang="en-US" sz="1400" dirty="0">
              <a:solidFill>
                <a:schemeClr val="bg1"/>
              </a:solidFill>
              <a:latin typeface="+mj-lt"/>
            </a:endParaRPr>
          </a:p>
        </p:txBody>
      </p:sp>
      <p:sp>
        <p:nvSpPr>
          <p:cNvPr id="50" name="Rounded Rectangle 49">
            <a:hlinkClick r:id="rId3" action="ppaction://hlinksldjump"/>
          </p:cNvPr>
          <p:cNvSpPr/>
          <p:nvPr/>
        </p:nvSpPr>
        <p:spPr>
          <a:xfrm>
            <a:off x="6209753" y="3830633"/>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3" action="ppaction://hlinksldjump"/>
              </a:rPr>
              <a:t>TRIZ</a:t>
            </a:r>
            <a:endParaRPr lang="en-US" sz="1400" dirty="0">
              <a:solidFill>
                <a:schemeClr val="bg1"/>
              </a:solidFill>
              <a:latin typeface="+mj-lt"/>
            </a:endParaRPr>
          </a:p>
        </p:txBody>
      </p:sp>
      <p:sp>
        <p:nvSpPr>
          <p:cNvPr id="51" name="Rounded Rectangle 50">
            <a:hlinkClick r:id="rId3" action="ppaction://hlinksldjump"/>
          </p:cNvPr>
          <p:cNvSpPr/>
          <p:nvPr/>
        </p:nvSpPr>
        <p:spPr>
          <a:xfrm>
            <a:off x="6209753" y="4088862"/>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4" action="ppaction://hlinksldjump"/>
              </a:rPr>
              <a:t>SIT</a:t>
            </a:r>
            <a:endParaRPr lang="en-US" sz="1400" dirty="0">
              <a:solidFill>
                <a:schemeClr val="bg1"/>
              </a:solidFill>
              <a:latin typeface="+mj-lt"/>
            </a:endParaRPr>
          </a:p>
        </p:txBody>
      </p:sp>
      <p:sp>
        <p:nvSpPr>
          <p:cNvPr id="56" name="Rounded Rectangle 55">
            <a:hlinkClick r:id="rId3" action="ppaction://hlinksldjump"/>
          </p:cNvPr>
          <p:cNvSpPr/>
          <p:nvPr/>
        </p:nvSpPr>
        <p:spPr>
          <a:xfrm>
            <a:off x="6209753" y="4347091"/>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hlinkClick r:id="rId15" action="ppaction://hlinksldjump"/>
              </a:rPr>
              <a:t>Mind Map &amp; Flower Association</a:t>
            </a:r>
            <a:endParaRPr lang="en-US" sz="1200" dirty="0">
              <a:solidFill>
                <a:schemeClr val="bg1"/>
              </a:solidFill>
              <a:latin typeface="+mj-lt"/>
            </a:endParaRPr>
          </a:p>
        </p:txBody>
      </p:sp>
      <p:sp>
        <p:nvSpPr>
          <p:cNvPr id="57" name="Rounded Rectangle 56">
            <a:hlinkClick r:id="rId3" action="ppaction://hlinksldjump"/>
          </p:cNvPr>
          <p:cNvSpPr/>
          <p:nvPr/>
        </p:nvSpPr>
        <p:spPr>
          <a:xfrm>
            <a:off x="6209753" y="4605320"/>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6" action="ppaction://hlinksldjump"/>
              </a:rPr>
              <a:t>Low Fidelity Prototype</a:t>
            </a:r>
            <a:endParaRPr lang="en-US" sz="1400" dirty="0">
              <a:solidFill>
                <a:schemeClr val="bg1"/>
              </a:solidFill>
              <a:latin typeface="+mj-lt"/>
            </a:endParaRPr>
          </a:p>
        </p:txBody>
      </p:sp>
      <p:sp>
        <p:nvSpPr>
          <p:cNvPr id="58" name="Rounded Rectangle 57">
            <a:hlinkClick r:id="rId3" action="ppaction://hlinksldjump"/>
          </p:cNvPr>
          <p:cNvSpPr/>
          <p:nvPr/>
        </p:nvSpPr>
        <p:spPr>
          <a:xfrm>
            <a:off x="6209753" y="4863549"/>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hlinkClick r:id="rId17" action="ppaction://hlinksldjump"/>
              </a:rPr>
              <a:t>Storyboard &amp; Service Blueprint</a:t>
            </a:r>
            <a:endParaRPr lang="en-US" sz="1200" dirty="0">
              <a:solidFill>
                <a:schemeClr val="bg1"/>
              </a:solidFill>
              <a:latin typeface="+mj-lt"/>
            </a:endParaRPr>
          </a:p>
        </p:txBody>
      </p:sp>
      <p:sp>
        <p:nvSpPr>
          <p:cNvPr id="59" name="Rounded Rectangle 58">
            <a:hlinkClick r:id="rId3" action="ppaction://hlinksldjump"/>
          </p:cNvPr>
          <p:cNvSpPr/>
          <p:nvPr/>
        </p:nvSpPr>
        <p:spPr>
          <a:xfrm>
            <a:off x="6209753" y="5121778"/>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8" action="ppaction://hlinksldjump"/>
              </a:rPr>
              <a:t>FastTrack</a:t>
            </a:r>
            <a:endParaRPr lang="en-US" sz="1400" dirty="0">
              <a:solidFill>
                <a:schemeClr val="bg1"/>
              </a:solidFill>
              <a:latin typeface="+mj-lt"/>
            </a:endParaRPr>
          </a:p>
        </p:txBody>
      </p:sp>
      <p:sp>
        <p:nvSpPr>
          <p:cNvPr id="60" name="Rounded Rectangle 59">
            <a:hlinkClick r:id="rId3" action="ppaction://hlinksldjump"/>
          </p:cNvPr>
          <p:cNvSpPr/>
          <p:nvPr/>
        </p:nvSpPr>
        <p:spPr>
          <a:xfrm>
            <a:off x="6209753" y="5380007"/>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9" action="ppaction://hlinksldjump"/>
              </a:rPr>
              <a:t>SCRUM</a:t>
            </a:r>
            <a:endParaRPr lang="en-US" sz="1400" dirty="0">
              <a:solidFill>
                <a:schemeClr val="bg1"/>
              </a:solidFill>
              <a:latin typeface="+mj-lt"/>
            </a:endParaRPr>
          </a:p>
        </p:txBody>
      </p:sp>
      <p:sp>
        <p:nvSpPr>
          <p:cNvPr id="61" name="Rounded Rectangle 60">
            <a:hlinkClick r:id="rId3" action="ppaction://hlinksldjump"/>
          </p:cNvPr>
          <p:cNvSpPr/>
          <p:nvPr/>
        </p:nvSpPr>
        <p:spPr>
          <a:xfrm>
            <a:off x="3621007" y="2539488"/>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20" action="ppaction://hlinksldjump"/>
              </a:rPr>
              <a:t>SPICE</a:t>
            </a:r>
            <a:endParaRPr lang="en-US" sz="1400" dirty="0">
              <a:solidFill>
                <a:schemeClr val="bg1"/>
              </a:solidFill>
              <a:latin typeface="+mj-lt"/>
            </a:endParaRPr>
          </a:p>
        </p:txBody>
      </p:sp>
      <p:sp>
        <p:nvSpPr>
          <p:cNvPr id="62" name="Rounded Rectangle 61">
            <a:hlinkClick r:id="rId3" action="ppaction://hlinksldjump"/>
          </p:cNvPr>
          <p:cNvSpPr/>
          <p:nvPr/>
        </p:nvSpPr>
        <p:spPr>
          <a:xfrm>
            <a:off x="3621007" y="2931043"/>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21" action="ppaction://hlinksldjump"/>
              </a:rPr>
              <a:t>Ecosystem Maps</a:t>
            </a:r>
            <a:endParaRPr lang="en-US" sz="1400" dirty="0">
              <a:solidFill>
                <a:schemeClr val="bg1"/>
              </a:solidFill>
              <a:latin typeface="+mj-lt"/>
            </a:endParaRPr>
          </a:p>
        </p:txBody>
      </p:sp>
      <p:sp>
        <p:nvSpPr>
          <p:cNvPr id="64" name="Rounded Rectangle 63">
            <a:hlinkClick r:id="rId3" action="ppaction://hlinksldjump"/>
          </p:cNvPr>
          <p:cNvSpPr/>
          <p:nvPr/>
        </p:nvSpPr>
        <p:spPr>
          <a:xfrm>
            <a:off x="3617338" y="3322598"/>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22" action="ppaction://hlinksldjump"/>
              </a:rPr>
              <a:t>Extreme Users</a:t>
            </a:r>
            <a:endParaRPr lang="en-US" sz="1400" dirty="0">
              <a:solidFill>
                <a:schemeClr val="bg1"/>
              </a:solidFill>
              <a:latin typeface="+mj-lt"/>
            </a:endParaRPr>
          </a:p>
        </p:txBody>
      </p:sp>
      <p:sp>
        <p:nvSpPr>
          <p:cNvPr id="65" name="Rounded Rectangle 64">
            <a:hlinkClick r:id="rId3" action="ppaction://hlinksldjump"/>
          </p:cNvPr>
          <p:cNvSpPr/>
          <p:nvPr/>
        </p:nvSpPr>
        <p:spPr>
          <a:xfrm>
            <a:off x="3617338" y="3714153"/>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23" action="ppaction://hlinksldjump"/>
              </a:rPr>
              <a:t>Journey Maps</a:t>
            </a:r>
            <a:endParaRPr lang="en-US" sz="1400" dirty="0">
              <a:solidFill>
                <a:schemeClr val="bg1"/>
              </a:solidFill>
              <a:latin typeface="+mj-lt"/>
            </a:endParaRPr>
          </a:p>
        </p:txBody>
      </p:sp>
      <p:sp>
        <p:nvSpPr>
          <p:cNvPr id="66" name="Rounded Rectangle 65">
            <a:hlinkClick r:id="rId3" action="ppaction://hlinksldjump"/>
          </p:cNvPr>
          <p:cNvSpPr/>
          <p:nvPr/>
        </p:nvSpPr>
        <p:spPr>
          <a:xfrm>
            <a:off x="3625935" y="4105708"/>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24" action="ppaction://hlinksldjump"/>
              </a:rPr>
              <a:t>Synthesis</a:t>
            </a:r>
            <a:endParaRPr lang="en-US" sz="1400" dirty="0">
              <a:solidFill>
                <a:schemeClr val="bg1"/>
              </a:solidFill>
              <a:latin typeface="+mj-lt"/>
            </a:endParaRPr>
          </a:p>
        </p:txBody>
      </p:sp>
      <p:sp>
        <p:nvSpPr>
          <p:cNvPr id="67" name="Rounded Rectangle 66">
            <a:hlinkClick r:id="rId3" action="ppaction://hlinksldjump"/>
          </p:cNvPr>
          <p:cNvSpPr/>
          <p:nvPr/>
        </p:nvSpPr>
        <p:spPr>
          <a:xfrm>
            <a:off x="3625935" y="4497262"/>
            <a:ext cx="218795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25" action="ppaction://hlinksldjump"/>
              </a:rPr>
              <a:t>Service Safari &amp; Shadow</a:t>
            </a:r>
            <a:endParaRPr lang="en-US" sz="1400" dirty="0">
              <a:solidFill>
                <a:schemeClr val="bg1"/>
              </a:solidFill>
              <a:latin typeface="+mj-lt"/>
            </a:endParaRPr>
          </a:p>
        </p:txBody>
      </p:sp>
      <p:sp>
        <p:nvSpPr>
          <p:cNvPr id="68" name="Rounded Rectangle 67">
            <a:hlinkClick r:id="rId26" action="ppaction://hlinksldjump"/>
          </p:cNvPr>
          <p:cNvSpPr/>
          <p:nvPr/>
        </p:nvSpPr>
        <p:spPr>
          <a:xfrm>
            <a:off x="1279662" y="3286022"/>
            <a:ext cx="2135447"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hlinkClick r:id="rId26" action="ppaction://hlinksldjump"/>
              </a:rPr>
              <a:t>Business Model Canvas</a:t>
            </a:r>
            <a:endParaRPr lang="en-US" sz="1400" dirty="0">
              <a:solidFill>
                <a:schemeClr val="bg1"/>
              </a:solidFill>
            </a:endParaRPr>
          </a:p>
        </p:txBody>
      </p:sp>
      <p:sp>
        <p:nvSpPr>
          <p:cNvPr id="69" name="Rounded Rectangle 68">
            <a:hlinkClick r:id="rId27" action="ppaction://hlinksldjump"/>
          </p:cNvPr>
          <p:cNvSpPr/>
          <p:nvPr/>
        </p:nvSpPr>
        <p:spPr>
          <a:xfrm>
            <a:off x="1279662" y="3750729"/>
            <a:ext cx="2135447"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hlinkClick r:id="rId27" action="ppaction://hlinksldjump"/>
              </a:rPr>
              <a:t>Design Brief – 5P</a:t>
            </a:r>
            <a:endParaRPr lang="en-US" sz="1400" dirty="0">
              <a:solidFill>
                <a:schemeClr val="bg1"/>
              </a:solidFill>
            </a:endParaRPr>
          </a:p>
        </p:txBody>
      </p:sp>
      <p:sp>
        <p:nvSpPr>
          <p:cNvPr id="70" name="Rounded Rectangle 69">
            <a:hlinkClick r:id="rId28" action="ppaction://hlinksldjump"/>
          </p:cNvPr>
          <p:cNvSpPr/>
          <p:nvPr/>
        </p:nvSpPr>
        <p:spPr>
          <a:xfrm>
            <a:off x="1277330" y="4123996"/>
            <a:ext cx="2135447"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hlinkClick r:id="rId27" action="ppaction://hlinksldjump"/>
              </a:rPr>
              <a:t>Doblin 10 Types</a:t>
            </a:r>
            <a:endParaRPr lang="en-US" sz="1400" dirty="0">
              <a:solidFill>
                <a:schemeClr val="bg1"/>
              </a:solidFill>
            </a:endParaRPr>
          </a:p>
        </p:txBody>
      </p:sp>
      <p:sp>
        <p:nvSpPr>
          <p:cNvPr id="71" name="Rounded Rectangle 70">
            <a:hlinkClick r:id="rId29" action="ppaction://hlinksldjump"/>
          </p:cNvPr>
          <p:cNvSpPr/>
          <p:nvPr/>
        </p:nvSpPr>
        <p:spPr>
          <a:xfrm>
            <a:off x="1279662" y="2539488"/>
            <a:ext cx="2135447"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hlinkClick r:id="rId29" action="ppaction://hlinksldjump"/>
              </a:rPr>
              <a:t>The Five Whys</a:t>
            </a:r>
            <a:endParaRPr lang="en-US" sz="1400" dirty="0">
              <a:solidFill>
                <a:schemeClr val="bg1"/>
              </a:solidFill>
            </a:endParaRPr>
          </a:p>
        </p:txBody>
      </p:sp>
      <p:sp>
        <p:nvSpPr>
          <p:cNvPr id="72" name="Rounded Rectangle 71">
            <a:hlinkClick r:id="rId30" action="ppaction://hlinksldjump"/>
          </p:cNvPr>
          <p:cNvSpPr/>
          <p:nvPr/>
        </p:nvSpPr>
        <p:spPr>
          <a:xfrm>
            <a:off x="1279662" y="2912755"/>
            <a:ext cx="2135447"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hlinkClick r:id="rId30" action="ppaction://hlinksldjump"/>
              </a:rPr>
              <a:t>Focal Question</a:t>
            </a:r>
            <a:endParaRPr lang="en-US" sz="1400" dirty="0">
              <a:solidFill>
                <a:schemeClr val="bg1"/>
              </a:solidFill>
            </a:endParaRPr>
          </a:p>
        </p:txBody>
      </p:sp>
      <p:sp>
        <p:nvSpPr>
          <p:cNvPr id="73" name="Rounded Rectangle 72">
            <a:hlinkClick r:id="rId31" action="ppaction://hlinksldjump"/>
          </p:cNvPr>
          <p:cNvSpPr/>
          <p:nvPr/>
        </p:nvSpPr>
        <p:spPr>
          <a:xfrm>
            <a:off x="1274998" y="4497262"/>
            <a:ext cx="2135447"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hlinkClick r:id="rId31" action="ppaction://hlinksldjump"/>
              </a:rPr>
              <a:t>Innovation Ambition Matrix </a:t>
            </a:r>
            <a:endParaRPr lang="en-US" sz="1400" dirty="0">
              <a:solidFill>
                <a:schemeClr val="bg1"/>
              </a:solidFill>
            </a:endParaRPr>
          </a:p>
        </p:txBody>
      </p:sp>
      <p:sp>
        <p:nvSpPr>
          <p:cNvPr id="74" name="Rounded Rectangle 73">
            <a:hlinkClick r:id="rId3" action="ppaction://hlinksldjump"/>
          </p:cNvPr>
          <p:cNvSpPr/>
          <p:nvPr/>
        </p:nvSpPr>
        <p:spPr>
          <a:xfrm>
            <a:off x="3617338" y="4979179"/>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 action="ppaction://noaction"/>
              </a:rPr>
              <a:t>Scenario Planning I </a:t>
            </a:r>
            <a:endParaRPr lang="en-US" sz="1400" dirty="0">
              <a:solidFill>
                <a:schemeClr val="bg1"/>
              </a:solidFill>
              <a:latin typeface="+mj-lt"/>
            </a:endParaRPr>
          </a:p>
        </p:txBody>
      </p:sp>
      <p:sp>
        <p:nvSpPr>
          <p:cNvPr id="75" name="Rounded Rectangle 74">
            <a:hlinkClick r:id="rId3" action="ppaction://hlinksldjump"/>
          </p:cNvPr>
          <p:cNvSpPr/>
          <p:nvPr/>
        </p:nvSpPr>
        <p:spPr>
          <a:xfrm>
            <a:off x="3617338" y="5364980"/>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 action="ppaction://noaction"/>
              </a:rPr>
              <a:t>Scenario Planning II </a:t>
            </a:r>
            <a:endParaRPr lang="en-US" sz="1400" dirty="0">
              <a:solidFill>
                <a:schemeClr val="bg1"/>
              </a:solidFill>
              <a:latin typeface="+mj-lt"/>
            </a:endParaRPr>
          </a:p>
        </p:txBody>
      </p:sp>
      <p:sp>
        <p:nvSpPr>
          <p:cNvPr id="39" name="Chevron 38">
            <a:hlinkClick r:id="rId32" action="ppaction://hlinksldjump"/>
          </p:cNvPr>
          <p:cNvSpPr/>
          <p:nvPr/>
        </p:nvSpPr>
        <p:spPr>
          <a:xfrm>
            <a:off x="11796560" y="3130517"/>
            <a:ext cx="318171" cy="587433"/>
          </a:xfrm>
          <a:prstGeom prst="chevron">
            <a:avLst/>
          </a:prstGeom>
          <a:solidFill>
            <a:schemeClr val="tx1"/>
          </a:solidFill>
          <a:ln w="25400" cap="flat" cmpd="sng" algn="ctr">
            <a:solidFill>
              <a:schemeClr val="bg1"/>
            </a:solidFill>
            <a:prstDash val="solid"/>
          </a:ln>
          <a:effectLst/>
        </p:spPr>
        <p:txBody>
          <a:bodyPr rtlCol="0" anchor="ctr"/>
          <a:lstStyle/>
          <a:p>
            <a:pPr algn="ctr" defTabSz="1108392">
              <a:defRPr/>
            </a:pPr>
            <a:endParaRPr lang="en-US" sz="2182" kern="0" dirty="0">
              <a:solidFill>
                <a:prstClr val="black"/>
              </a:solidFill>
              <a:latin typeface="+mj-lt"/>
            </a:endParaRPr>
          </a:p>
        </p:txBody>
      </p:sp>
      <p:sp>
        <p:nvSpPr>
          <p:cNvPr id="41" name="Chevron 40">
            <a:hlinkClick r:id="rId33" action="ppaction://hlinksldjump"/>
          </p:cNvPr>
          <p:cNvSpPr/>
          <p:nvPr/>
        </p:nvSpPr>
        <p:spPr>
          <a:xfrm rot="10800000">
            <a:off x="180271" y="3110069"/>
            <a:ext cx="318171" cy="587433"/>
          </a:xfrm>
          <a:prstGeom prst="chevron">
            <a:avLst/>
          </a:prstGeom>
          <a:solidFill>
            <a:schemeClr val="tx1"/>
          </a:solidFill>
          <a:ln w="25400" cap="flat" cmpd="sng" algn="ctr">
            <a:solidFill>
              <a:schemeClr val="bg1"/>
            </a:solidFill>
            <a:prstDash val="solid"/>
          </a:ln>
          <a:effectLst/>
        </p:spPr>
        <p:txBody>
          <a:bodyPr rtlCol="0" anchor="ctr"/>
          <a:lstStyle/>
          <a:p>
            <a:pPr algn="ctr" defTabSz="1108392">
              <a:defRPr/>
            </a:pPr>
            <a:endParaRPr lang="en-US" sz="2182" kern="0" dirty="0">
              <a:solidFill>
                <a:schemeClr val="bg1"/>
              </a:solidFill>
              <a:latin typeface="+mj-lt"/>
            </a:endParaRPr>
          </a:p>
        </p:txBody>
      </p:sp>
      <p:sp>
        <p:nvSpPr>
          <p:cNvPr id="42" name="Rounded Rectangle 41">
            <a:hlinkClick r:id="rId31" action="ppaction://hlinksldjump"/>
          </p:cNvPr>
          <p:cNvSpPr/>
          <p:nvPr/>
        </p:nvSpPr>
        <p:spPr>
          <a:xfrm>
            <a:off x="1274998" y="4953500"/>
            <a:ext cx="2135447"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hlinkClick r:id="" action="ppaction://noaction"/>
              </a:rPr>
              <a:t>Innovation Question Matrix</a:t>
            </a:r>
            <a:endParaRPr lang="en-US" sz="1400" dirty="0">
              <a:solidFill>
                <a:schemeClr val="bg1"/>
              </a:solidFill>
            </a:endParaRPr>
          </a:p>
        </p:txBody>
      </p:sp>
      <p:sp>
        <p:nvSpPr>
          <p:cNvPr id="43" name="Rounded Rectangle 42">
            <a:hlinkClick r:id="rId3" action="ppaction://hlinksldjump"/>
          </p:cNvPr>
          <p:cNvSpPr/>
          <p:nvPr/>
        </p:nvSpPr>
        <p:spPr>
          <a:xfrm>
            <a:off x="3617338" y="5761431"/>
            <a:ext cx="2187958" cy="3200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 action="ppaction://noaction"/>
              </a:rPr>
              <a:t>A Day in the Life of…</a:t>
            </a:r>
            <a:endParaRPr lang="en-US" sz="1400" dirty="0">
              <a:solidFill>
                <a:schemeClr val="bg1"/>
              </a:solidFill>
              <a:latin typeface="+mj-lt"/>
            </a:endParaRPr>
          </a:p>
        </p:txBody>
      </p:sp>
      <p:sp>
        <p:nvSpPr>
          <p:cNvPr id="44" name="Rounded Rectangle 43">
            <a:hlinkClick r:id="rId3" action="ppaction://hlinksldjump"/>
          </p:cNvPr>
          <p:cNvSpPr/>
          <p:nvPr/>
        </p:nvSpPr>
        <p:spPr>
          <a:xfrm>
            <a:off x="6209753" y="5638236"/>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 action="ppaction://noaction"/>
              </a:rPr>
              <a:t>Extreme Wishing</a:t>
            </a:r>
            <a:endParaRPr lang="en-US" sz="1400" dirty="0">
              <a:solidFill>
                <a:schemeClr val="bg1"/>
              </a:solidFill>
              <a:latin typeface="+mj-lt"/>
            </a:endParaRPr>
          </a:p>
        </p:txBody>
      </p:sp>
      <p:sp>
        <p:nvSpPr>
          <p:cNvPr id="52" name="Rounded Rectangle 51">
            <a:hlinkClick r:id="rId3" action="ppaction://hlinksldjump"/>
          </p:cNvPr>
          <p:cNvSpPr/>
          <p:nvPr/>
        </p:nvSpPr>
        <p:spPr>
          <a:xfrm>
            <a:off x="6209753" y="6154688"/>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 action="ppaction://noaction"/>
              </a:rPr>
              <a:t>Triggered Brainwalking</a:t>
            </a:r>
            <a:endParaRPr lang="en-US" sz="1400" dirty="0">
              <a:solidFill>
                <a:schemeClr val="bg1"/>
              </a:solidFill>
              <a:latin typeface="+mj-lt"/>
            </a:endParaRPr>
          </a:p>
        </p:txBody>
      </p:sp>
      <p:sp>
        <p:nvSpPr>
          <p:cNvPr id="53" name="Rounded Rectangle 52">
            <a:hlinkClick r:id="rId3" action="ppaction://hlinksldjump"/>
          </p:cNvPr>
          <p:cNvSpPr/>
          <p:nvPr/>
        </p:nvSpPr>
        <p:spPr>
          <a:xfrm>
            <a:off x="6209753" y="5896465"/>
            <a:ext cx="2187958" cy="228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 action="ppaction://noaction"/>
              </a:rPr>
              <a:t>Semantic Intuition</a:t>
            </a:r>
            <a:endParaRPr lang="en-US" sz="1400" dirty="0">
              <a:solidFill>
                <a:schemeClr val="bg1"/>
              </a:solidFill>
              <a:latin typeface="+mj-lt"/>
            </a:endParaRPr>
          </a:p>
        </p:txBody>
      </p:sp>
      <p:sp>
        <p:nvSpPr>
          <p:cNvPr id="131" name="Rectangle 130">
            <a:extLst>
              <a:ext uri="{FF2B5EF4-FFF2-40B4-BE49-F238E27FC236}">
                <a16:creationId xmlns:a16="http://schemas.microsoft.com/office/drawing/2014/main" id="{00EFFF11-C5BF-47A5-95D1-D749F3A75531}"/>
              </a:ext>
            </a:extLst>
          </p:cNvPr>
          <p:cNvSpPr/>
          <p:nvPr/>
        </p:nvSpPr>
        <p:spPr>
          <a:xfrm>
            <a:off x="370232" y="643608"/>
            <a:ext cx="10908184" cy="292388"/>
          </a:xfrm>
          <a:prstGeom prst="rect">
            <a:avLst/>
          </a:prstGeom>
        </p:spPr>
        <p:txBody>
          <a:bodyPr wrap="square">
            <a:spAutoFit/>
          </a:bodyPr>
          <a:lstStyle/>
          <a:p>
            <a:pPr marL="285750" marR="0" lvl="0" indent="-285750" algn="l" defTabSz="121923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313131"/>
                </a:solidFill>
                <a:effectLst/>
                <a:uLnTx/>
                <a:uFillTx/>
                <a:latin typeface="Arial" panose="020B0604020202020204" pitchFamily="34" charset="0"/>
                <a:cs typeface="Arial" panose="020B0604020202020204" pitchFamily="34" charset="0"/>
              </a:rPr>
              <a:t>10-12 Week Experimentation Cycle - </a:t>
            </a:r>
            <a:r>
              <a:rPr kumimoji="0" lang="en-US" sz="1300" b="0" i="0" u="none" strike="noStrike" kern="1200" cap="none" spc="0" normalizeH="0" baseline="0" noProof="0" dirty="0">
                <a:ln>
                  <a:noFill/>
                </a:ln>
                <a:solidFill>
                  <a:srgbClr val="313131"/>
                </a:solidFill>
                <a:effectLst/>
                <a:uLnTx/>
                <a:uFillTx/>
                <a:latin typeface="Arial" panose="020B0604020202020204" pitchFamily="34" charset="0"/>
                <a:cs typeface="Arial" panose="020B0604020202020204" pitchFamily="34" charset="0"/>
              </a:rPr>
              <a:t>Tools are categorized to aide each phase of the cycle </a:t>
            </a:r>
          </a:p>
        </p:txBody>
      </p:sp>
      <p:grpSp>
        <p:nvGrpSpPr>
          <p:cNvPr id="132" name="Group 131">
            <a:extLst>
              <a:ext uri="{FF2B5EF4-FFF2-40B4-BE49-F238E27FC236}">
                <a16:creationId xmlns:a16="http://schemas.microsoft.com/office/drawing/2014/main" id="{8E15CC52-21E3-4433-B3DE-996580870B8C}"/>
              </a:ext>
            </a:extLst>
          </p:cNvPr>
          <p:cNvGrpSpPr/>
          <p:nvPr/>
        </p:nvGrpSpPr>
        <p:grpSpPr>
          <a:xfrm>
            <a:off x="9307412" y="1052363"/>
            <a:ext cx="1188720" cy="1463806"/>
            <a:chOff x="9281895" y="1231265"/>
            <a:chExt cx="1188720" cy="1463806"/>
          </a:xfrm>
        </p:grpSpPr>
        <p:sp>
          <p:nvSpPr>
            <p:cNvPr id="133" name="Rectangle 132">
              <a:extLst>
                <a:ext uri="{FF2B5EF4-FFF2-40B4-BE49-F238E27FC236}">
                  <a16:creationId xmlns:a16="http://schemas.microsoft.com/office/drawing/2014/main" id="{F55FCED7-6E68-4318-846C-330A78D86A22}"/>
                </a:ext>
              </a:extLst>
            </p:cNvPr>
            <p:cNvSpPr>
              <a:spLocks/>
            </p:cNvSpPr>
            <p:nvPr/>
          </p:nvSpPr>
          <p:spPr>
            <a:xfrm>
              <a:off x="9281895" y="1231265"/>
              <a:ext cx="1188720" cy="1258309"/>
            </a:xfrm>
            <a:prstGeom prst="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ndParaRPr>
            </a:p>
          </p:txBody>
        </p:sp>
        <p:sp>
          <p:nvSpPr>
            <p:cNvPr id="134" name="Oval 133">
              <a:extLst>
                <a:ext uri="{FF2B5EF4-FFF2-40B4-BE49-F238E27FC236}">
                  <a16:creationId xmlns:a16="http://schemas.microsoft.com/office/drawing/2014/main" id="{37B0D714-9CD5-49A3-BE8F-7DCCADB4176B}"/>
                </a:ext>
              </a:extLst>
            </p:cNvPr>
            <p:cNvSpPr>
              <a:spLocks noChangeAspect="1"/>
            </p:cNvSpPr>
            <p:nvPr/>
          </p:nvSpPr>
          <p:spPr>
            <a:xfrm>
              <a:off x="9471260" y="1299231"/>
              <a:ext cx="708780" cy="664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ndParaRPr>
            </a:p>
          </p:txBody>
        </p:sp>
        <p:sp>
          <p:nvSpPr>
            <p:cNvPr id="135" name="Freeform 18">
              <a:extLst>
                <a:ext uri="{FF2B5EF4-FFF2-40B4-BE49-F238E27FC236}">
                  <a16:creationId xmlns:a16="http://schemas.microsoft.com/office/drawing/2014/main" id="{23B440C0-D190-43A1-BFA3-EE8646592DE7}"/>
                </a:ext>
              </a:extLst>
            </p:cNvPr>
            <p:cNvSpPr>
              <a:spLocks noChangeAspect="1" noEditPoints="1"/>
            </p:cNvSpPr>
            <p:nvPr/>
          </p:nvSpPr>
          <p:spPr bwMode="auto">
            <a:xfrm>
              <a:off x="9636587" y="1336893"/>
              <a:ext cx="391077" cy="531538"/>
            </a:xfrm>
            <a:custGeom>
              <a:avLst/>
              <a:gdLst/>
              <a:ahLst/>
              <a:cxnLst>
                <a:cxn ang="0">
                  <a:pos x="67" y="93"/>
                </a:cxn>
                <a:cxn ang="0">
                  <a:pos x="44" y="41"/>
                </a:cxn>
                <a:cxn ang="0">
                  <a:pos x="44" y="9"/>
                </a:cxn>
                <a:cxn ang="0">
                  <a:pos x="44" y="5"/>
                </a:cxn>
                <a:cxn ang="0">
                  <a:pos x="46" y="3"/>
                </a:cxn>
                <a:cxn ang="0">
                  <a:pos x="44" y="0"/>
                </a:cxn>
                <a:cxn ang="0">
                  <a:pos x="24" y="0"/>
                </a:cxn>
                <a:cxn ang="0">
                  <a:pos x="22" y="3"/>
                </a:cxn>
                <a:cxn ang="0">
                  <a:pos x="24" y="5"/>
                </a:cxn>
                <a:cxn ang="0">
                  <a:pos x="24" y="9"/>
                </a:cxn>
                <a:cxn ang="0">
                  <a:pos x="24" y="41"/>
                </a:cxn>
                <a:cxn ang="0">
                  <a:pos x="1" y="93"/>
                </a:cxn>
                <a:cxn ang="0">
                  <a:pos x="5" y="99"/>
                </a:cxn>
                <a:cxn ang="0">
                  <a:pos x="63" y="99"/>
                </a:cxn>
                <a:cxn ang="0">
                  <a:pos x="67" y="93"/>
                </a:cxn>
                <a:cxn ang="0">
                  <a:pos x="32" y="60"/>
                </a:cxn>
                <a:cxn ang="0">
                  <a:pos x="34" y="57"/>
                </a:cxn>
                <a:cxn ang="0">
                  <a:pos x="45" y="57"/>
                </a:cxn>
                <a:cxn ang="0">
                  <a:pos x="47" y="60"/>
                </a:cxn>
                <a:cxn ang="0">
                  <a:pos x="45" y="62"/>
                </a:cxn>
                <a:cxn ang="0">
                  <a:pos x="34" y="62"/>
                </a:cxn>
                <a:cxn ang="0">
                  <a:pos x="32" y="60"/>
                </a:cxn>
                <a:cxn ang="0">
                  <a:pos x="36" y="67"/>
                </a:cxn>
                <a:cxn ang="0">
                  <a:pos x="38" y="65"/>
                </a:cxn>
                <a:cxn ang="0">
                  <a:pos x="48" y="65"/>
                </a:cxn>
                <a:cxn ang="0">
                  <a:pos x="50" y="67"/>
                </a:cxn>
                <a:cxn ang="0">
                  <a:pos x="48" y="69"/>
                </a:cxn>
                <a:cxn ang="0">
                  <a:pos x="38" y="69"/>
                </a:cxn>
                <a:cxn ang="0">
                  <a:pos x="36" y="67"/>
                </a:cxn>
                <a:cxn ang="0">
                  <a:pos x="52" y="77"/>
                </a:cxn>
                <a:cxn ang="0">
                  <a:pos x="41" y="77"/>
                </a:cxn>
                <a:cxn ang="0">
                  <a:pos x="39" y="75"/>
                </a:cxn>
                <a:cxn ang="0">
                  <a:pos x="41" y="73"/>
                </a:cxn>
                <a:cxn ang="0">
                  <a:pos x="52" y="73"/>
                </a:cxn>
                <a:cxn ang="0">
                  <a:pos x="54" y="75"/>
                </a:cxn>
                <a:cxn ang="0">
                  <a:pos x="52" y="77"/>
                </a:cxn>
              </a:cxnLst>
              <a:rect l="0" t="0" r="r" b="b"/>
              <a:pathLst>
                <a:path w="68" h="99">
                  <a:moveTo>
                    <a:pt x="67" y="93"/>
                  </a:moveTo>
                  <a:cubicBezTo>
                    <a:pt x="44" y="41"/>
                    <a:pt x="44" y="41"/>
                    <a:pt x="44" y="41"/>
                  </a:cubicBezTo>
                  <a:cubicBezTo>
                    <a:pt x="44" y="9"/>
                    <a:pt x="44" y="9"/>
                    <a:pt x="44" y="9"/>
                  </a:cubicBezTo>
                  <a:cubicBezTo>
                    <a:pt x="44" y="7"/>
                    <a:pt x="44" y="5"/>
                    <a:pt x="44" y="5"/>
                  </a:cubicBezTo>
                  <a:cubicBezTo>
                    <a:pt x="44" y="5"/>
                    <a:pt x="45" y="4"/>
                    <a:pt x="46" y="3"/>
                  </a:cubicBezTo>
                  <a:cubicBezTo>
                    <a:pt x="47" y="1"/>
                    <a:pt x="46" y="0"/>
                    <a:pt x="44" y="0"/>
                  </a:cubicBezTo>
                  <a:cubicBezTo>
                    <a:pt x="24" y="0"/>
                    <a:pt x="24" y="0"/>
                    <a:pt x="24" y="0"/>
                  </a:cubicBezTo>
                  <a:cubicBezTo>
                    <a:pt x="22" y="0"/>
                    <a:pt x="21" y="1"/>
                    <a:pt x="22" y="3"/>
                  </a:cubicBezTo>
                  <a:cubicBezTo>
                    <a:pt x="23" y="4"/>
                    <a:pt x="24" y="5"/>
                    <a:pt x="24" y="5"/>
                  </a:cubicBezTo>
                  <a:cubicBezTo>
                    <a:pt x="24" y="5"/>
                    <a:pt x="24" y="7"/>
                    <a:pt x="24" y="9"/>
                  </a:cubicBezTo>
                  <a:cubicBezTo>
                    <a:pt x="24" y="41"/>
                    <a:pt x="24" y="41"/>
                    <a:pt x="24" y="41"/>
                  </a:cubicBezTo>
                  <a:cubicBezTo>
                    <a:pt x="1" y="93"/>
                    <a:pt x="1" y="93"/>
                    <a:pt x="1" y="93"/>
                  </a:cubicBezTo>
                  <a:cubicBezTo>
                    <a:pt x="0" y="97"/>
                    <a:pt x="1" y="99"/>
                    <a:pt x="5" y="99"/>
                  </a:cubicBezTo>
                  <a:cubicBezTo>
                    <a:pt x="63" y="99"/>
                    <a:pt x="63" y="99"/>
                    <a:pt x="63" y="99"/>
                  </a:cubicBezTo>
                  <a:cubicBezTo>
                    <a:pt x="66" y="99"/>
                    <a:pt x="68" y="97"/>
                    <a:pt x="67" y="93"/>
                  </a:cubicBezTo>
                  <a:close/>
                  <a:moveTo>
                    <a:pt x="32" y="60"/>
                  </a:moveTo>
                  <a:cubicBezTo>
                    <a:pt x="32" y="58"/>
                    <a:pt x="33" y="57"/>
                    <a:pt x="34" y="57"/>
                  </a:cubicBezTo>
                  <a:cubicBezTo>
                    <a:pt x="45" y="57"/>
                    <a:pt x="45" y="57"/>
                    <a:pt x="45" y="57"/>
                  </a:cubicBezTo>
                  <a:cubicBezTo>
                    <a:pt x="46" y="57"/>
                    <a:pt x="47" y="58"/>
                    <a:pt x="47" y="60"/>
                  </a:cubicBezTo>
                  <a:cubicBezTo>
                    <a:pt x="47" y="61"/>
                    <a:pt x="46" y="62"/>
                    <a:pt x="45" y="62"/>
                  </a:cubicBezTo>
                  <a:cubicBezTo>
                    <a:pt x="34" y="62"/>
                    <a:pt x="34" y="62"/>
                    <a:pt x="34" y="62"/>
                  </a:cubicBezTo>
                  <a:cubicBezTo>
                    <a:pt x="33" y="62"/>
                    <a:pt x="32" y="61"/>
                    <a:pt x="32" y="60"/>
                  </a:cubicBezTo>
                  <a:close/>
                  <a:moveTo>
                    <a:pt x="36" y="67"/>
                  </a:moveTo>
                  <a:cubicBezTo>
                    <a:pt x="36" y="66"/>
                    <a:pt x="37" y="65"/>
                    <a:pt x="38" y="65"/>
                  </a:cubicBezTo>
                  <a:cubicBezTo>
                    <a:pt x="48" y="65"/>
                    <a:pt x="48" y="65"/>
                    <a:pt x="48" y="65"/>
                  </a:cubicBezTo>
                  <a:cubicBezTo>
                    <a:pt x="49" y="65"/>
                    <a:pt x="50" y="66"/>
                    <a:pt x="50" y="67"/>
                  </a:cubicBezTo>
                  <a:cubicBezTo>
                    <a:pt x="50" y="68"/>
                    <a:pt x="49" y="69"/>
                    <a:pt x="48" y="69"/>
                  </a:cubicBezTo>
                  <a:cubicBezTo>
                    <a:pt x="38" y="69"/>
                    <a:pt x="38" y="69"/>
                    <a:pt x="38" y="69"/>
                  </a:cubicBezTo>
                  <a:cubicBezTo>
                    <a:pt x="37" y="69"/>
                    <a:pt x="36" y="68"/>
                    <a:pt x="36" y="67"/>
                  </a:cubicBezTo>
                  <a:close/>
                  <a:moveTo>
                    <a:pt x="52" y="77"/>
                  </a:moveTo>
                  <a:cubicBezTo>
                    <a:pt x="41" y="77"/>
                    <a:pt x="41" y="77"/>
                    <a:pt x="41" y="77"/>
                  </a:cubicBezTo>
                  <a:cubicBezTo>
                    <a:pt x="40" y="77"/>
                    <a:pt x="39" y="76"/>
                    <a:pt x="39" y="75"/>
                  </a:cubicBezTo>
                  <a:cubicBezTo>
                    <a:pt x="39" y="74"/>
                    <a:pt x="40" y="73"/>
                    <a:pt x="41" y="73"/>
                  </a:cubicBezTo>
                  <a:cubicBezTo>
                    <a:pt x="52" y="73"/>
                    <a:pt x="52" y="73"/>
                    <a:pt x="52" y="73"/>
                  </a:cubicBezTo>
                  <a:cubicBezTo>
                    <a:pt x="53" y="73"/>
                    <a:pt x="54" y="74"/>
                    <a:pt x="54" y="75"/>
                  </a:cubicBezTo>
                  <a:cubicBezTo>
                    <a:pt x="54" y="76"/>
                    <a:pt x="53" y="77"/>
                    <a:pt x="52" y="77"/>
                  </a:cubicBezTo>
                  <a:close/>
                </a:path>
              </a:pathLst>
            </a:custGeom>
            <a:solidFill>
              <a:schemeClr val="bg1"/>
            </a:solidFill>
            <a:ln w="9525">
              <a:noFill/>
              <a:round/>
              <a:headEnd/>
              <a:tailEnd/>
            </a:ln>
          </p:spPr>
          <p:txBody>
            <a:bodyPr vert="horz" wrap="square" lIns="100584" tIns="50292" rIns="100584" bIns="50292" numCol="1" anchor="t" anchorCtr="0" compatLnSpc="1">
              <a:prstTxWarp prst="textNoShape">
                <a:avLst/>
              </a:prstTxWarp>
            </a:bodyPr>
            <a:lstStyle/>
            <a:p>
              <a:pPr defTabSz="1005840"/>
              <a:endParaRPr lang="en-GB" sz="1980" dirty="0">
                <a:solidFill>
                  <a:prstClr val="black"/>
                </a:solidFill>
              </a:endParaRPr>
            </a:p>
          </p:txBody>
        </p:sp>
        <p:sp>
          <p:nvSpPr>
            <p:cNvPr id="136" name="TextBox 135">
              <a:extLst>
                <a:ext uri="{FF2B5EF4-FFF2-40B4-BE49-F238E27FC236}">
                  <a16:creationId xmlns:a16="http://schemas.microsoft.com/office/drawing/2014/main" id="{16B4D36F-9DCD-4C79-9AF2-C77AC0668537}"/>
                </a:ext>
              </a:extLst>
            </p:cNvPr>
            <p:cNvSpPr txBox="1"/>
            <p:nvPr/>
          </p:nvSpPr>
          <p:spPr>
            <a:xfrm>
              <a:off x="9352896" y="2064129"/>
              <a:ext cx="1097280" cy="630942"/>
            </a:xfrm>
            <a:prstGeom prst="rect">
              <a:avLst/>
            </a:prstGeom>
            <a:noFill/>
          </p:spPr>
          <p:txBody>
            <a:bodyPr wrap="square" lIns="0" rIns="0" rtlCol="0">
              <a:spAutoFit/>
            </a:bodyPr>
            <a:lstStyle>
              <a:defPPr>
                <a:defRPr lang="en-US"/>
              </a:defPPr>
              <a:lvl1pPr algn="ctr">
                <a:defRPr sz="1800"/>
              </a:lvl1pPr>
            </a:lstStyle>
            <a:p>
              <a:pPr defTabSz="1005840"/>
              <a:r>
                <a:rPr lang="en-US" sz="1100" b="1" dirty="0">
                  <a:latin typeface="Arial" panose="020B0604020202020204" pitchFamily="34" charset="0"/>
                  <a:cs typeface="Arial" panose="020B0604020202020204" pitchFamily="34" charset="0"/>
                </a:rPr>
                <a:t>Distill, Iterate &amp; Learn</a:t>
              </a:r>
            </a:p>
            <a:p>
              <a:pPr defTabSz="1005840"/>
              <a:endParaRPr lang="en-US" sz="1300" b="1" dirty="0"/>
            </a:p>
          </p:txBody>
        </p:sp>
      </p:grpSp>
      <p:grpSp>
        <p:nvGrpSpPr>
          <p:cNvPr id="137" name="Group 136">
            <a:extLst>
              <a:ext uri="{FF2B5EF4-FFF2-40B4-BE49-F238E27FC236}">
                <a16:creationId xmlns:a16="http://schemas.microsoft.com/office/drawing/2014/main" id="{80F541D7-C875-429E-90DB-4D973C87E091}"/>
              </a:ext>
            </a:extLst>
          </p:cNvPr>
          <p:cNvGrpSpPr/>
          <p:nvPr/>
        </p:nvGrpSpPr>
        <p:grpSpPr>
          <a:xfrm>
            <a:off x="6663652" y="1098429"/>
            <a:ext cx="1280160" cy="1288649"/>
            <a:chOff x="6700255" y="1277331"/>
            <a:chExt cx="1280160" cy="1288649"/>
          </a:xfrm>
        </p:grpSpPr>
        <p:sp>
          <p:nvSpPr>
            <p:cNvPr id="138" name="Rectangle 137">
              <a:extLst>
                <a:ext uri="{FF2B5EF4-FFF2-40B4-BE49-F238E27FC236}">
                  <a16:creationId xmlns:a16="http://schemas.microsoft.com/office/drawing/2014/main" id="{0D225A46-D8C8-40B7-B229-A680D7AAFBE1}"/>
                </a:ext>
              </a:extLst>
            </p:cNvPr>
            <p:cNvSpPr>
              <a:spLocks/>
            </p:cNvSpPr>
            <p:nvPr/>
          </p:nvSpPr>
          <p:spPr>
            <a:xfrm>
              <a:off x="6731140" y="1277331"/>
              <a:ext cx="1188720" cy="125830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ndParaRPr>
            </a:p>
          </p:txBody>
        </p:sp>
        <p:sp>
          <p:nvSpPr>
            <p:cNvPr id="139" name="Oval 138">
              <a:extLst>
                <a:ext uri="{FF2B5EF4-FFF2-40B4-BE49-F238E27FC236}">
                  <a16:creationId xmlns:a16="http://schemas.microsoft.com/office/drawing/2014/main" id="{5C068702-D9F6-45F5-9ACC-5B51C433FA7B}"/>
                </a:ext>
              </a:extLst>
            </p:cNvPr>
            <p:cNvSpPr>
              <a:spLocks noChangeAspect="1"/>
            </p:cNvSpPr>
            <p:nvPr/>
          </p:nvSpPr>
          <p:spPr>
            <a:xfrm>
              <a:off x="6971197" y="1360738"/>
              <a:ext cx="708607" cy="6642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ndParaRPr>
            </a:p>
          </p:txBody>
        </p:sp>
        <p:sp>
          <p:nvSpPr>
            <p:cNvPr id="140" name="Freeform 60">
              <a:extLst>
                <a:ext uri="{FF2B5EF4-FFF2-40B4-BE49-F238E27FC236}">
                  <a16:creationId xmlns:a16="http://schemas.microsoft.com/office/drawing/2014/main" id="{23EC96B0-D583-419B-85D3-23D64B4BA488}"/>
                </a:ext>
              </a:extLst>
            </p:cNvPr>
            <p:cNvSpPr>
              <a:spLocks noChangeAspect="1" noEditPoints="1"/>
            </p:cNvSpPr>
            <p:nvPr/>
          </p:nvSpPr>
          <p:spPr bwMode="auto">
            <a:xfrm>
              <a:off x="7122907" y="1472614"/>
              <a:ext cx="405186" cy="431769"/>
            </a:xfrm>
            <a:custGeom>
              <a:avLst/>
              <a:gdLst/>
              <a:ahLst/>
              <a:cxnLst>
                <a:cxn ang="0">
                  <a:pos x="57" y="0"/>
                </a:cxn>
                <a:cxn ang="0">
                  <a:pos x="8" y="0"/>
                </a:cxn>
                <a:cxn ang="0">
                  <a:pos x="0" y="8"/>
                </a:cxn>
                <a:cxn ang="0">
                  <a:pos x="0" y="66"/>
                </a:cxn>
                <a:cxn ang="0">
                  <a:pos x="8" y="74"/>
                </a:cxn>
                <a:cxn ang="0">
                  <a:pos x="57" y="74"/>
                </a:cxn>
                <a:cxn ang="0">
                  <a:pos x="65" y="66"/>
                </a:cxn>
                <a:cxn ang="0">
                  <a:pos x="65" y="8"/>
                </a:cxn>
                <a:cxn ang="0">
                  <a:pos x="57" y="0"/>
                </a:cxn>
                <a:cxn ang="0">
                  <a:pos x="57" y="66"/>
                </a:cxn>
                <a:cxn ang="0">
                  <a:pos x="8" y="66"/>
                </a:cxn>
                <a:cxn ang="0">
                  <a:pos x="8" y="8"/>
                </a:cxn>
                <a:cxn ang="0">
                  <a:pos x="57" y="8"/>
                </a:cxn>
                <a:cxn ang="0">
                  <a:pos x="57" y="66"/>
                </a:cxn>
                <a:cxn ang="0">
                  <a:pos x="37" y="45"/>
                </a:cxn>
                <a:cxn ang="0">
                  <a:pos x="16" y="45"/>
                </a:cxn>
                <a:cxn ang="0">
                  <a:pos x="16" y="49"/>
                </a:cxn>
                <a:cxn ang="0">
                  <a:pos x="37" y="49"/>
                </a:cxn>
                <a:cxn ang="0">
                  <a:pos x="37" y="45"/>
                </a:cxn>
                <a:cxn ang="0">
                  <a:pos x="49" y="29"/>
                </a:cxn>
                <a:cxn ang="0">
                  <a:pos x="33" y="29"/>
                </a:cxn>
                <a:cxn ang="0">
                  <a:pos x="33" y="33"/>
                </a:cxn>
                <a:cxn ang="0">
                  <a:pos x="49" y="33"/>
                </a:cxn>
                <a:cxn ang="0">
                  <a:pos x="49" y="29"/>
                </a:cxn>
                <a:cxn ang="0">
                  <a:pos x="33" y="25"/>
                </a:cxn>
                <a:cxn ang="0">
                  <a:pos x="49" y="25"/>
                </a:cxn>
                <a:cxn ang="0">
                  <a:pos x="49" y="17"/>
                </a:cxn>
                <a:cxn ang="0">
                  <a:pos x="33" y="17"/>
                </a:cxn>
                <a:cxn ang="0">
                  <a:pos x="33" y="25"/>
                </a:cxn>
                <a:cxn ang="0">
                  <a:pos x="29" y="17"/>
                </a:cxn>
                <a:cxn ang="0">
                  <a:pos x="16" y="17"/>
                </a:cxn>
                <a:cxn ang="0">
                  <a:pos x="16" y="33"/>
                </a:cxn>
                <a:cxn ang="0">
                  <a:pos x="29" y="33"/>
                </a:cxn>
                <a:cxn ang="0">
                  <a:pos x="29" y="17"/>
                </a:cxn>
                <a:cxn ang="0">
                  <a:pos x="25" y="37"/>
                </a:cxn>
                <a:cxn ang="0">
                  <a:pos x="16" y="37"/>
                </a:cxn>
                <a:cxn ang="0">
                  <a:pos x="16" y="41"/>
                </a:cxn>
                <a:cxn ang="0">
                  <a:pos x="25" y="41"/>
                </a:cxn>
                <a:cxn ang="0">
                  <a:pos x="25" y="37"/>
                </a:cxn>
                <a:cxn ang="0">
                  <a:pos x="29" y="41"/>
                </a:cxn>
                <a:cxn ang="0">
                  <a:pos x="49" y="41"/>
                </a:cxn>
                <a:cxn ang="0">
                  <a:pos x="49" y="37"/>
                </a:cxn>
                <a:cxn ang="0">
                  <a:pos x="29" y="37"/>
                </a:cxn>
                <a:cxn ang="0">
                  <a:pos x="29" y="41"/>
                </a:cxn>
                <a:cxn ang="0">
                  <a:pos x="49" y="53"/>
                </a:cxn>
                <a:cxn ang="0">
                  <a:pos x="16" y="53"/>
                </a:cxn>
                <a:cxn ang="0">
                  <a:pos x="16" y="58"/>
                </a:cxn>
                <a:cxn ang="0">
                  <a:pos x="49" y="58"/>
                </a:cxn>
                <a:cxn ang="0">
                  <a:pos x="49" y="53"/>
                </a:cxn>
                <a:cxn ang="0">
                  <a:pos x="41" y="49"/>
                </a:cxn>
                <a:cxn ang="0">
                  <a:pos x="49" y="49"/>
                </a:cxn>
                <a:cxn ang="0">
                  <a:pos x="49" y="45"/>
                </a:cxn>
                <a:cxn ang="0">
                  <a:pos x="41" y="45"/>
                </a:cxn>
                <a:cxn ang="0">
                  <a:pos x="41" y="49"/>
                </a:cxn>
              </a:cxnLst>
              <a:rect l="0" t="0" r="r" b="b"/>
              <a:pathLst>
                <a:path w="65" h="74">
                  <a:moveTo>
                    <a:pt x="57" y="0"/>
                  </a:moveTo>
                  <a:cubicBezTo>
                    <a:pt x="8" y="0"/>
                    <a:pt x="8" y="0"/>
                    <a:pt x="8" y="0"/>
                  </a:cubicBezTo>
                  <a:cubicBezTo>
                    <a:pt x="4" y="0"/>
                    <a:pt x="0" y="4"/>
                    <a:pt x="0" y="8"/>
                  </a:cubicBezTo>
                  <a:cubicBezTo>
                    <a:pt x="0" y="66"/>
                    <a:pt x="0" y="66"/>
                    <a:pt x="0" y="66"/>
                  </a:cubicBezTo>
                  <a:cubicBezTo>
                    <a:pt x="0" y="70"/>
                    <a:pt x="4" y="74"/>
                    <a:pt x="8" y="74"/>
                  </a:cubicBezTo>
                  <a:cubicBezTo>
                    <a:pt x="57" y="74"/>
                    <a:pt x="57" y="74"/>
                    <a:pt x="57" y="74"/>
                  </a:cubicBezTo>
                  <a:cubicBezTo>
                    <a:pt x="62" y="74"/>
                    <a:pt x="65" y="70"/>
                    <a:pt x="65" y="66"/>
                  </a:cubicBezTo>
                  <a:cubicBezTo>
                    <a:pt x="65" y="8"/>
                    <a:pt x="65" y="8"/>
                    <a:pt x="65" y="8"/>
                  </a:cubicBezTo>
                  <a:cubicBezTo>
                    <a:pt x="65" y="4"/>
                    <a:pt x="62" y="0"/>
                    <a:pt x="57" y="0"/>
                  </a:cubicBezTo>
                  <a:close/>
                  <a:moveTo>
                    <a:pt x="57" y="66"/>
                  </a:moveTo>
                  <a:cubicBezTo>
                    <a:pt x="8" y="66"/>
                    <a:pt x="8" y="66"/>
                    <a:pt x="8" y="66"/>
                  </a:cubicBezTo>
                  <a:cubicBezTo>
                    <a:pt x="8" y="8"/>
                    <a:pt x="8" y="8"/>
                    <a:pt x="8" y="8"/>
                  </a:cubicBezTo>
                  <a:cubicBezTo>
                    <a:pt x="57" y="8"/>
                    <a:pt x="57" y="8"/>
                    <a:pt x="57" y="8"/>
                  </a:cubicBezTo>
                  <a:lnTo>
                    <a:pt x="57" y="66"/>
                  </a:lnTo>
                  <a:close/>
                  <a:moveTo>
                    <a:pt x="37" y="45"/>
                  </a:moveTo>
                  <a:cubicBezTo>
                    <a:pt x="16" y="45"/>
                    <a:pt x="16" y="45"/>
                    <a:pt x="16" y="45"/>
                  </a:cubicBezTo>
                  <a:cubicBezTo>
                    <a:pt x="16" y="49"/>
                    <a:pt x="16" y="49"/>
                    <a:pt x="16" y="49"/>
                  </a:cubicBezTo>
                  <a:cubicBezTo>
                    <a:pt x="37" y="49"/>
                    <a:pt x="37" y="49"/>
                    <a:pt x="37" y="49"/>
                  </a:cubicBezTo>
                  <a:lnTo>
                    <a:pt x="37" y="45"/>
                  </a:lnTo>
                  <a:close/>
                  <a:moveTo>
                    <a:pt x="49" y="29"/>
                  </a:moveTo>
                  <a:cubicBezTo>
                    <a:pt x="33" y="29"/>
                    <a:pt x="33" y="29"/>
                    <a:pt x="33" y="29"/>
                  </a:cubicBezTo>
                  <a:cubicBezTo>
                    <a:pt x="33" y="33"/>
                    <a:pt x="33" y="33"/>
                    <a:pt x="33" y="33"/>
                  </a:cubicBezTo>
                  <a:cubicBezTo>
                    <a:pt x="49" y="33"/>
                    <a:pt x="49" y="33"/>
                    <a:pt x="49" y="33"/>
                  </a:cubicBezTo>
                  <a:lnTo>
                    <a:pt x="49" y="29"/>
                  </a:lnTo>
                  <a:close/>
                  <a:moveTo>
                    <a:pt x="33" y="25"/>
                  </a:moveTo>
                  <a:cubicBezTo>
                    <a:pt x="49" y="25"/>
                    <a:pt x="49" y="25"/>
                    <a:pt x="49" y="25"/>
                  </a:cubicBezTo>
                  <a:cubicBezTo>
                    <a:pt x="49" y="17"/>
                    <a:pt x="49" y="17"/>
                    <a:pt x="49" y="17"/>
                  </a:cubicBezTo>
                  <a:cubicBezTo>
                    <a:pt x="33" y="17"/>
                    <a:pt x="33" y="17"/>
                    <a:pt x="33" y="17"/>
                  </a:cubicBezTo>
                  <a:lnTo>
                    <a:pt x="33" y="25"/>
                  </a:lnTo>
                  <a:close/>
                  <a:moveTo>
                    <a:pt x="29" y="17"/>
                  </a:moveTo>
                  <a:cubicBezTo>
                    <a:pt x="16" y="17"/>
                    <a:pt x="16" y="17"/>
                    <a:pt x="16" y="17"/>
                  </a:cubicBezTo>
                  <a:cubicBezTo>
                    <a:pt x="16" y="33"/>
                    <a:pt x="16" y="33"/>
                    <a:pt x="16" y="33"/>
                  </a:cubicBezTo>
                  <a:cubicBezTo>
                    <a:pt x="29" y="33"/>
                    <a:pt x="29" y="33"/>
                    <a:pt x="29" y="33"/>
                  </a:cubicBezTo>
                  <a:lnTo>
                    <a:pt x="29" y="17"/>
                  </a:lnTo>
                  <a:close/>
                  <a:moveTo>
                    <a:pt x="25" y="37"/>
                  </a:moveTo>
                  <a:cubicBezTo>
                    <a:pt x="16" y="37"/>
                    <a:pt x="16" y="37"/>
                    <a:pt x="16" y="37"/>
                  </a:cubicBezTo>
                  <a:cubicBezTo>
                    <a:pt x="16" y="41"/>
                    <a:pt x="16" y="41"/>
                    <a:pt x="16" y="41"/>
                  </a:cubicBezTo>
                  <a:cubicBezTo>
                    <a:pt x="25" y="41"/>
                    <a:pt x="25" y="41"/>
                    <a:pt x="25" y="41"/>
                  </a:cubicBezTo>
                  <a:lnTo>
                    <a:pt x="25" y="37"/>
                  </a:lnTo>
                  <a:close/>
                  <a:moveTo>
                    <a:pt x="29" y="41"/>
                  </a:moveTo>
                  <a:cubicBezTo>
                    <a:pt x="49" y="41"/>
                    <a:pt x="49" y="41"/>
                    <a:pt x="49" y="41"/>
                  </a:cubicBezTo>
                  <a:cubicBezTo>
                    <a:pt x="49" y="37"/>
                    <a:pt x="49" y="37"/>
                    <a:pt x="49" y="37"/>
                  </a:cubicBezTo>
                  <a:cubicBezTo>
                    <a:pt x="29" y="37"/>
                    <a:pt x="29" y="37"/>
                    <a:pt x="29" y="37"/>
                  </a:cubicBezTo>
                  <a:lnTo>
                    <a:pt x="29" y="41"/>
                  </a:lnTo>
                  <a:close/>
                  <a:moveTo>
                    <a:pt x="49" y="53"/>
                  </a:moveTo>
                  <a:cubicBezTo>
                    <a:pt x="16" y="53"/>
                    <a:pt x="16" y="53"/>
                    <a:pt x="16" y="53"/>
                  </a:cubicBezTo>
                  <a:cubicBezTo>
                    <a:pt x="16" y="58"/>
                    <a:pt x="16" y="58"/>
                    <a:pt x="16" y="58"/>
                  </a:cubicBezTo>
                  <a:cubicBezTo>
                    <a:pt x="49" y="58"/>
                    <a:pt x="49" y="58"/>
                    <a:pt x="49" y="58"/>
                  </a:cubicBezTo>
                  <a:lnTo>
                    <a:pt x="49" y="53"/>
                  </a:lnTo>
                  <a:close/>
                  <a:moveTo>
                    <a:pt x="41" y="49"/>
                  </a:moveTo>
                  <a:cubicBezTo>
                    <a:pt x="49" y="49"/>
                    <a:pt x="49" y="49"/>
                    <a:pt x="49" y="49"/>
                  </a:cubicBezTo>
                  <a:cubicBezTo>
                    <a:pt x="49" y="45"/>
                    <a:pt x="49" y="45"/>
                    <a:pt x="49" y="45"/>
                  </a:cubicBezTo>
                  <a:cubicBezTo>
                    <a:pt x="41" y="45"/>
                    <a:pt x="41" y="45"/>
                    <a:pt x="41" y="45"/>
                  </a:cubicBezTo>
                  <a:lnTo>
                    <a:pt x="41" y="49"/>
                  </a:lnTo>
                  <a:close/>
                </a:path>
              </a:pathLst>
            </a:custGeom>
            <a:solidFill>
              <a:schemeClr val="bg1"/>
            </a:solidFill>
            <a:ln w="9525">
              <a:noFill/>
              <a:round/>
              <a:headEnd/>
              <a:tailEnd/>
            </a:ln>
          </p:spPr>
          <p:txBody>
            <a:bodyPr vert="horz" wrap="square" lIns="100584" tIns="50292" rIns="100584" bIns="50292" numCol="1" anchor="t" anchorCtr="0" compatLnSpc="1">
              <a:prstTxWarp prst="textNoShape">
                <a:avLst/>
              </a:prstTxWarp>
            </a:bodyPr>
            <a:lstStyle/>
            <a:p>
              <a:pPr defTabSz="1005840"/>
              <a:endParaRPr lang="en-GB" sz="1980" dirty="0">
                <a:solidFill>
                  <a:prstClr val="black"/>
                </a:solidFill>
              </a:endParaRPr>
            </a:p>
          </p:txBody>
        </p:sp>
        <p:sp>
          <p:nvSpPr>
            <p:cNvPr id="141" name="TextBox 140">
              <a:extLst>
                <a:ext uri="{FF2B5EF4-FFF2-40B4-BE49-F238E27FC236}">
                  <a16:creationId xmlns:a16="http://schemas.microsoft.com/office/drawing/2014/main" id="{86183504-32D2-48C5-933A-83CE0A8E19FC}"/>
                </a:ext>
              </a:extLst>
            </p:cNvPr>
            <p:cNvSpPr txBox="1"/>
            <p:nvPr/>
          </p:nvSpPr>
          <p:spPr>
            <a:xfrm>
              <a:off x="6700255" y="2135093"/>
              <a:ext cx="1280160" cy="430887"/>
            </a:xfrm>
            <a:prstGeom prst="rect">
              <a:avLst/>
            </a:prstGeom>
            <a:noFill/>
          </p:spPr>
          <p:txBody>
            <a:bodyPr wrap="square" lIns="0" rIns="0" rtlCol="0">
              <a:spAutoFit/>
            </a:bodyPr>
            <a:lstStyle>
              <a:defPPr>
                <a:defRPr lang="en-US"/>
              </a:defPPr>
              <a:lvl1pPr algn="ctr">
                <a:defRPr sz="1800"/>
              </a:lvl1pPr>
            </a:lstStyle>
            <a:p>
              <a:pPr defTabSz="1005840"/>
              <a:r>
                <a:rPr lang="en-US" sz="1100" b="1" dirty="0">
                  <a:latin typeface="Arial" panose="020B0604020202020204" pitchFamily="34" charset="0"/>
                  <a:cs typeface="Arial" panose="020B0604020202020204" pitchFamily="34" charset="0"/>
                </a:rPr>
                <a:t>Design, Approach &amp; Detail</a:t>
              </a:r>
            </a:p>
          </p:txBody>
        </p:sp>
      </p:grpSp>
      <p:grpSp>
        <p:nvGrpSpPr>
          <p:cNvPr id="142" name="Group 141">
            <a:extLst>
              <a:ext uri="{FF2B5EF4-FFF2-40B4-BE49-F238E27FC236}">
                <a16:creationId xmlns:a16="http://schemas.microsoft.com/office/drawing/2014/main" id="{0EDF117C-2A98-44CC-B76A-E27638E0D9D4}"/>
              </a:ext>
            </a:extLst>
          </p:cNvPr>
          <p:cNvGrpSpPr/>
          <p:nvPr/>
        </p:nvGrpSpPr>
        <p:grpSpPr>
          <a:xfrm>
            <a:off x="4163458" y="1100168"/>
            <a:ext cx="1188720" cy="1263752"/>
            <a:chOff x="4083170" y="1233004"/>
            <a:chExt cx="1103055" cy="1263752"/>
          </a:xfrm>
        </p:grpSpPr>
        <p:sp>
          <p:nvSpPr>
            <p:cNvPr id="143" name="Rectangle 142">
              <a:extLst>
                <a:ext uri="{FF2B5EF4-FFF2-40B4-BE49-F238E27FC236}">
                  <a16:creationId xmlns:a16="http://schemas.microsoft.com/office/drawing/2014/main" id="{545468BB-6806-4199-9138-65590D59FCF7}"/>
                </a:ext>
              </a:extLst>
            </p:cNvPr>
            <p:cNvSpPr>
              <a:spLocks/>
            </p:cNvSpPr>
            <p:nvPr/>
          </p:nvSpPr>
          <p:spPr>
            <a:xfrm>
              <a:off x="4088945" y="1233004"/>
              <a:ext cx="1097280" cy="1256570"/>
            </a:xfrm>
            <a:prstGeom prst="rect">
              <a:avLst/>
            </a:prstGeom>
            <a:solidFill>
              <a:schemeClr val="accent5"/>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ffectLst>
                  <a:outerShdw blurRad="38100" dist="38100" dir="2700000" algn="tl">
                    <a:srgbClr val="000000">
                      <a:alpha val="43137"/>
                    </a:srgbClr>
                  </a:outerShdw>
                </a:effectLst>
              </a:endParaRPr>
            </a:p>
          </p:txBody>
        </p:sp>
        <p:sp>
          <p:nvSpPr>
            <p:cNvPr id="144" name="Oval 143">
              <a:extLst>
                <a:ext uri="{FF2B5EF4-FFF2-40B4-BE49-F238E27FC236}">
                  <a16:creationId xmlns:a16="http://schemas.microsoft.com/office/drawing/2014/main" id="{713F215F-69C0-45DE-BE61-02EF28D1604A}"/>
                </a:ext>
              </a:extLst>
            </p:cNvPr>
            <p:cNvSpPr>
              <a:spLocks noChangeAspect="1"/>
            </p:cNvSpPr>
            <p:nvPr/>
          </p:nvSpPr>
          <p:spPr>
            <a:xfrm>
              <a:off x="4286162" y="1326349"/>
              <a:ext cx="702846" cy="6588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ndParaRPr>
            </a:p>
          </p:txBody>
        </p:sp>
        <p:sp>
          <p:nvSpPr>
            <p:cNvPr id="145" name="Freeform 22">
              <a:extLst>
                <a:ext uri="{FF2B5EF4-FFF2-40B4-BE49-F238E27FC236}">
                  <a16:creationId xmlns:a16="http://schemas.microsoft.com/office/drawing/2014/main" id="{3100E478-0308-43B3-9F9B-71C8DFB5B668}"/>
                </a:ext>
              </a:extLst>
            </p:cNvPr>
            <p:cNvSpPr>
              <a:spLocks noChangeAspect="1" noEditPoints="1"/>
            </p:cNvSpPr>
            <p:nvPr/>
          </p:nvSpPr>
          <p:spPr bwMode="auto">
            <a:xfrm>
              <a:off x="4461874" y="1349850"/>
              <a:ext cx="351423" cy="595592"/>
            </a:xfrm>
            <a:custGeom>
              <a:avLst/>
              <a:gdLst/>
              <a:ahLst/>
              <a:cxnLst>
                <a:cxn ang="0">
                  <a:pos x="28" y="88"/>
                </a:cxn>
                <a:cxn ang="0">
                  <a:pos x="37" y="79"/>
                </a:cxn>
                <a:cxn ang="0">
                  <a:pos x="55" y="79"/>
                </a:cxn>
                <a:cxn ang="0">
                  <a:pos x="59" y="74"/>
                </a:cxn>
                <a:cxn ang="0">
                  <a:pos x="28" y="74"/>
                </a:cxn>
                <a:cxn ang="0">
                  <a:pos x="23" y="70"/>
                </a:cxn>
                <a:cxn ang="0">
                  <a:pos x="23" y="70"/>
                </a:cxn>
                <a:cxn ang="0">
                  <a:pos x="28" y="49"/>
                </a:cxn>
                <a:cxn ang="0">
                  <a:pos x="28" y="49"/>
                </a:cxn>
                <a:cxn ang="0">
                  <a:pos x="29" y="48"/>
                </a:cxn>
                <a:cxn ang="0">
                  <a:pos x="28" y="49"/>
                </a:cxn>
                <a:cxn ang="0">
                  <a:pos x="33" y="45"/>
                </a:cxn>
                <a:cxn ang="0">
                  <a:pos x="40" y="45"/>
                </a:cxn>
                <a:cxn ang="0">
                  <a:pos x="40" y="51"/>
                </a:cxn>
                <a:cxn ang="0">
                  <a:pos x="40" y="51"/>
                </a:cxn>
                <a:cxn ang="0">
                  <a:pos x="40" y="57"/>
                </a:cxn>
                <a:cxn ang="0">
                  <a:pos x="40" y="57"/>
                </a:cxn>
                <a:cxn ang="0">
                  <a:pos x="40" y="57"/>
                </a:cxn>
                <a:cxn ang="0">
                  <a:pos x="40" y="57"/>
                </a:cxn>
                <a:cxn ang="0">
                  <a:pos x="41" y="58"/>
                </a:cxn>
                <a:cxn ang="0">
                  <a:pos x="41" y="58"/>
                </a:cxn>
                <a:cxn ang="0">
                  <a:pos x="42" y="58"/>
                </a:cxn>
                <a:cxn ang="0">
                  <a:pos x="42" y="60"/>
                </a:cxn>
                <a:cxn ang="0">
                  <a:pos x="44" y="63"/>
                </a:cxn>
                <a:cxn ang="0">
                  <a:pos x="47" y="63"/>
                </a:cxn>
                <a:cxn ang="0">
                  <a:pos x="49" y="60"/>
                </a:cxn>
                <a:cxn ang="0">
                  <a:pos x="49" y="58"/>
                </a:cxn>
                <a:cxn ang="0">
                  <a:pos x="51" y="58"/>
                </a:cxn>
                <a:cxn ang="0">
                  <a:pos x="51" y="58"/>
                </a:cxn>
                <a:cxn ang="0">
                  <a:pos x="52" y="57"/>
                </a:cxn>
                <a:cxn ang="0">
                  <a:pos x="52" y="57"/>
                </a:cxn>
                <a:cxn ang="0">
                  <a:pos x="52" y="57"/>
                </a:cxn>
                <a:cxn ang="0">
                  <a:pos x="52" y="57"/>
                </a:cxn>
                <a:cxn ang="0">
                  <a:pos x="52" y="47"/>
                </a:cxn>
                <a:cxn ang="0">
                  <a:pos x="52" y="47"/>
                </a:cxn>
                <a:cxn ang="0">
                  <a:pos x="52" y="23"/>
                </a:cxn>
                <a:cxn ang="0">
                  <a:pos x="50" y="20"/>
                </a:cxn>
                <a:cxn ang="0">
                  <a:pos x="50" y="9"/>
                </a:cxn>
                <a:cxn ang="0">
                  <a:pos x="52" y="7"/>
                </a:cxn>
                <a:cxn ang="0">
                  <a:pos x="52" y="0"/>
                </a:cxn>
                <a:cxn ang="0">
                  <a:pos x="39" y="0"/>
                </a:cxn>
                <a:cxn ang="0">
                  <a:pos x="39" y="7"/>
                </a:cxn>
                <a:cxn ang="0">
                  <a:pos x="41" y="9"/>
                </a:cxn>
                <a:cxn ang="0">
                  <a:pos x="41" y="20"/>
                </a:cxn>
                <a:cxn ang="0">
                  <a:pos x="40" y="23"/>
                </a:cxn>
                <a:cxn ang="0">
                  <a:pos x="40" y="25"/>
                </a:cxn>
                <a:cxn ang="0">
                  <a:pos x="28" y="25"/>
                </a:cxn>
                <a:cxn ang="0">
                  <a:pos x="13" y="79"/>
                </a:cxn>
                <a:cxn ang="0">
                  <a:pos x="13" y="79"/>
                </a:cxn>
                <a:cxn ang="0">
                  <a:pos x="13" y="79"/>
                </a:cxn>
                <a:cxn ang="0">
                  <a:pos x="13" y="79"/>
                </a:cxn>
                <a:cxn ang="0">
                  <a:pos x="13" y="79"/>
                </a:cxn>
                <a:cxn ang="0">
                  <a:pos x="9" y="108"/>
                </a:cxn>
                <a:cxn ang="0">
                  <a:pos x="59" y="108"/>
                </a:cxn>
                <a:cxn ang="0">
                  <a:pos x="59" y="98"/>
                </a:cxn>
                <a:cxn ang="0">
                  <a:pos x="36" y="98"/>
                </a:cxn>
                <a:cxn ang="0">
                  <a:pos x="28" y="88"/>
                </a:cxn>
                <a:cxn ang="0">
                  <a:pos x="37" y="28"/>
                </a:cxn>
                <a:cxn ang="0">
                  <a:pos x="40" y="31"/>
                </a:cxn>
                <a:cxn ang="0">
                  <a:pos x="37" y="34"/>
                </a:cxn>
                <a:cxn ang="0">
                  <a:pos x="33" y="31"/>
                </a:cxn>
                <a:cxn ang="0">
                  <a:pos x="37" y="28"/>
                </a:cxn>
              </a:cxnLst>
              <a:rect l="0" t="0" r="r" b="b"/>
              <a:pathLst>
                <a:path w="59" h="108">
                  <a:moveTo>
                    <a:pt x="28" y="88"/>
                  </a:moveTo>
                  <a:cubicBezTo>
                    <a:pt x="28" y="88"/>
                    <a:pt x="27" y="79"/>
                    <a:pt x="37" y="79"/>
                  </a:cubicBezTo>
                  <a:cubicBezTo>
                    <a:pt x="55" y="79"/>
                    <a:pt x="55" y="79"/>
                    <a:pt x="55" y="79"/>
                  </a:cubicBezTo>
                  <a:cubicBezTo>
                    <a:pt x="59" y="79"/>
                    <a:pt x="59" y="74"/>
                    <a:pt x="59" y="74"/>
                  </a:cubicBezTo>
                  <a:cubicBezTo>
                    <a:pt x="28" y="74"/>
                    <a:pt x="28" y="74"/>
                    <a:pt x="28" y="74"/>
                  </a:cubicBezTo>
                  <a:cubicBezTo>
                    <a:pt x="28" y="74"/>
                    <a:pt x="24" y="74"/>
                    <a:pt x="23" y="70"/>
                  </a:cubicBezTo>
                  <a:cubicBezTo>
                    <a:pt x="23" y="70"/>
                    <a:pt x="23" y="70"/>
                    <a:pt x="23" y="70"/>
                  </a:cubicBezTo>
                  <a:cubicBezTo>
                    <a:pt x="23" y="64"/>
                    <a:pt x="25" y="56"/>
                    <a:pt x="28" y="49"/>
                  </a:cubicBezTo>
                  <a:cubicBezTo>
                    <a:pt x="28" y="49"/>
                    <a:pt x="28" y="49"/>
                    <a:pt x="28" y="49"/>
                  </a:cubicBezTo>
                  <a:cubicBezTo>
                    <a:pt x="29" y="48"/>
                    <a:pt x="29" y="48"/>
                    <a:pt x="29" y="48"/>
                  </a:cubicBezTo>
                  <a:cubicBezTo>
                    <a:pt x="28" y="48"/>
                    <a:pt x="28" y="49"/>
                    <a:pt x="28" y="49"/>
                  </a:cubicBezTo>
                  <a:cubicBezTo>
                    <a:pt x="29" y="47"/>
                    <a:pt x="31" y="45"/>
                    <a:pt x="33" y="45"/>
                  </a:cubicBezTo>
                  <a:cubicBezTo>
                    <a:pt x="40" y="45"/>
                    <a:pt x="40" y="45"/>
                    <a:pt x="40" y="45"/>
                  </a:cubicBezTo>
                  <a:cubicBezTo>
                    <a:pt x="40" y="51"/>
                    <a:pt x="40" y="51"/>
                    <a:pt x="40" y="51"/>
                  </a:cubicBezTo>
                  <a:cubicBezTo>
                    <a:pt x="40" y="51"/>
                    <a:pt x="40" y="51"/>
                    <a:pt x="40" y="51"/>
                  </a:cubicBezTo>
                  <a:cubicBezTo>
                    <a:pt x="40" y="57"/>
                    <a:pt x="40" y="57"/>
                    <a:pt x="40" y="57"/>
                  </a:cubicBezTo>
                  <a:cubicBezTo>
                    <a:pt x="40" y="57"/>
                    <a:pt x="40" y="57"/>
                    <a:pt x="40" y="57"/>
                  </a:cubicBezTo>
                  <a:cubicBezTo>
                    <a:pt x="40" y="57"/>
                    <a:pt x="40" y="57"/>
                    <a:pt x="40" y="57"/>
                  </a:cubicBezTo>
                  <a:cubicBezTo>
                    <a:pt x="40" y="57"/>
                    <a:pt x="40" y="57"/>
                    <a:pt x="40" y="57"/>
                  </a:cubicBezTo>
                  <a:cubicBezTo>
                    <a:pt x="40" y="58"/>
                    <a:pt x="40" y="58"/>
                    <a:pt x="41" y="58"/>
                  </a:cubicBezTo>
                  <a:cubicBezTo>
                    <a:pt x="41" y="58"/>
                    <a:pt x="41" y="58"/>
                    <a:pt x="41" y="58"/>
                  </a:cubicBezTo>
                  <a:cubicBezTo>
                    <a:pt x="42" y="58"/>
                    <a:pt x="42" y="58"/>
                    <a:pt x="42" y="58"/>
                  </a:cubicBezTo>
                  <a:cubicBezTo>
                    <a:pt x="42" y="60"/>
                    <a:pt x="42" y="60"/>
                    <a:pt x="42" y="60"/>
                  </a:cubicBezTo>
                  <a:cubicBezTo>
                    <a:pt x="42" y="62"/>
                    <a:pt x="43" y="63"/>
                    <a:pt x="44" y="63"/>
                  </a:cubicBezTo>
                  <a:cubicBezTo>
                    <a:pt x="47" y="63"/>
                    <a:pt x="47" y="63"/>
                    <a:pt x="47" y="63"/>
                  </a:cubicBezTo>
                  <a:cubicBezTo>
                    <a:pt x="48" y="63"/>
                    <a:pt x="49" y="62"/>
                    <a:pt x="49" y="60"/>
                  </a:cubicBezTo>
                  <a:cubicBezTo>
                    <a:pt x="49" y="58"/>
                    <a:pt x="49" y="58"/>
                    <a:pt x="49" y="58"/>
                  </a:cubicBezTo>
                  <a:cubicBezTo>
                    <a:pt x="51" y="58"/>
                    <a:pt x="51" y="58"/>
                    <a:pt x="51" y="58"/>
                  </a:cubicBezTo>
                  <a:cubicBezTo>
                    <a:pt x="51" y="58"/>
                    <a:pt x="51" y="58"/>
                    <a:pt x="51" y="58"/>
                  </a:cubicBezTo>
                  <a:cubicBezTo>
                    <a:pt x="51" y="58"/>
                    <a:pt x="52" y="58"/>
                    <a:pt x="52" y="57"/>
                  </a:cubicBezTo>
                  <a:cubicBezTo>
                    <a:pt x="52" y="57"/>
                    <a:pt x="52" y="57"/>
                    <a:pt x="52" y="57"/>
                  </a:cubicBezTo>
                  <a:cubicBezTo>
                    <a:pt x="52" y="57"/>
                    <a:pt x="52" y="57"/>
                    <a:pt x="52" y="57"/>
                  </a:cubicBezTo>
                  <a:cubicBezTo>
                    <a:pt x="52" y="57"/>
                    <a:pt x="52" y="57"/>
                    <a:pt x="52" y="57"/>
                  </a:cubicBezTo>
                  <a:cubicBezTo>
                    <a:pt x="52" y="47"/>
                    <a:pt x="52" y="47"/>
                    <a:pt x="52" y="47"/>
                  </a:cubicBezTo>
                  <a:cubicBezTo>
                    <a:pt x="52" y="47"/>
                    <a:pt x="52" y="47"/>
                    <a:pt x="52" y="47"/>
                  </a:cubicBezTo>
                  <a:cubicBezTo>
                    <a:pt x="52" y="23"/>
                    <a:pt x="52" y="23"/>
                    <a:pt x="52" y="23"/>
                  </a:cubicBezTo>
                  <a:cubicBezTo>
                    <a:pt x="52" y="22"/>
                    <a:pt x="51" y="21"/>
                    <a:pt x="50" y="20"/>
                  </a:cubicBezTo>
                  <a:cubicBezTo>
                    <a:pt x="50" y="9"/>
                    <a:pt x="50" y="9"/>
                    <a:pt x="50" y="9"/>
                  </a:cubicBezTo>
                  <a:cubicBezTo>
                    <a:pt x="51" y="9"/>
                    <a:pt x="52" y="8"/>
                    <a:pt x="52" y="7"/>
                  </a:cubicBezTo>
                  <a:cubicBezTo>
                    <a:pt x="52" y="0"/>
                    <a:pt x="52" y="0"/>
                    <a:pt x="52" y="0"/>
                  </a:cubicBezTo>
                  <a:cubicBezTo>
                    <a:pt x="39" y="0"/>
                    <a:pt x="39" y="0"/>
                    <a:pt x="39" y="0"/>
                  </a:cubicBezTo>
                  <a:cubicBezTo>
                    <a:pt x="39" y="7"/>
                    <a:pt x="39" y="7"/>
                    <a:pt x="39" y="7"/>
                  </a:cubicBezTo>
                  <a:cubicBezTo>
                    <a:pt x="39" y="8"/>
                    <a:pt x="40" y="9"/>
                    <a:pt x="41" y="9"/>
                  </a:cubicBezTo>
                  <a:cubicBezTo>
                    <a:pt x="41" y="20"/>
                    <a:pt x="41" y="20"/>
                    <a:pt x="41" y="20"/>
                  </a:cubicBezTo>
                  <a:cubicBezTo>
                    <a:pt x="40" y="21"/>
                    <a:pt x="40" y="22"/>
                    <a:pt x="40" y="23"/>
                  </a:cubicBezTo>
                  <a:cubicBezTo>
                    <a:pt x="40" y="25"/>
                    <a:pt x="40" y="25"/>
                    <a:pt x="40" y="25"/>
                  </a:cubicBezTo>
                  <a:cubicBezTo>
                    <a:pt x="28" y="25"/>
                    <a:pt x="28" y="25"/>
                    <a:pt x="28" y="25"/>
                  </a:cubicBezTo>
                  <a:cubicBezTo>
                    <a:pt x="28" y="25"/>
                    <a:pt x="0" y="64"/>
                    <a:pt x="13" y="79"/>
                  </a:cubicBezTo>
                  <a:cubicBezTo>
                    <a:pt x="13" y="79"/>
                    <a:pt x="13" y="79"/>
                    <a:pt x="13" y="79"/>
                  </a:cubicBezTo>
                  <a:cubicBezTo>
                    <a:pt x="13" y="79"/>
                    <a:pt x="13" y="79"/>
                    <a:pt x="13" y="79"/>
                  </a:cubicBezTo>
                  <a:cubicBezTo>
                    <a:pt x="13" y="79"/>
                    <a:pt x="13" y="79"/>
                    <a:pt x="13" y="79"/>
                  </a:cubicBezTo>
                  <a:cubicBezTo>
                    <a:pt x="13" y="79"/>
                    <a:pt x="13" y="79"/>
                    <a:pt x="13" y="79"/>
                  </a:cubicBezTo>
                  <a:cubicBezTo>
                    <a:pt x="8" y="89"/>
                    <a:pt x="5" y="101"/>
                    <a:pt x="9" y="108"/>
                  </a:cubicBezTo>
                  <a:cubicBezTo>
                    <a:pt x="59" y="108"/>
                    <a:pt x="59" y="108"/>
                    <a:pt x="59" y="108"/>
                  </a:cubicBezTo>
                  <a:cubicBezTo>
                    <a:pt x="59" y="98"/>
                    <a:pt x="59" y="98"/>
                    <a:pt x="59" y="98"/>
                  </a:cubicBezTo>
                  <a:cubicBezTo>
                    <a:pt x="36" y="98"/>
                    <a:pt x="36" y="98"/>
                    <a:pt x="36" y="98"/>
                  </a:cubicBezTo>
                  <a:cubicBezTo>
                    <a:pt x="36" y="98"/>
                    <a:pt x="28" y="97"/>
                    <a:pt x="28" y="88"/>
                  </a:cubicBezTo>
                  <a:close/>
                  <a:moveTo>
                    <a:pt x="37" y="28"/>
                  </a:moveTo>
                  <a:cubicBezTo>
                    <a:pt x="38" y="28"/>
                    <a:pt x="40" y="29"/>
                    <a:pt x="40" y="31"/>
                  </a:cubicBezTo>
                  <a:cubicBezTo>
                    <a:pt x="40" y="33"/>
                    <a:pt x="38" y="34"/>
                    <a:pt x="37" y="34"/>
                  </a:cubicBezTo>
                  <a:cubicBezTo>
                    <a:pt x="35" y="34"/>
                    <a:pt x="33" y="33"/>
                    <a:pt x="33" y="31"/>
                  </a:cubicBezTo>
                  <a:cubicBezTo>
                    <a:pt x="33" y="29"/>
                    <a:pt x="35" y="28"/>
                    <a:pt x="37" y="28"/>
                  </a:cubicBezTo>
                  <a:close/>
                </a:path>
              </a:pathLst>
            </a:custGeom>
            <a:solidFill>
              <a:schemeClr val="bg1"/>
            </a:solidFill>
            <a:ln w="9525">
              <a:noFill/>
              <a:round/>
              <a:headEnd/>
              <a:tailEnd/>
            </a:ln>
          </p:spPr>
          <p:txBody>
            <a:bodyPr vert="horz" wrap="square" lIns="100584" tIns="50292" rIns="100584" bIns="50292" numCol="1" anchor="t" anchorCtr="0" compatLnSpc="1">
              <a:prstTxWarp prst="textNoShape">
                <a:avLst/>
              </a:prstTxWarp>
            </a:bodyPr>
            <a:lstStyle/>
            <a:p>
              <a:pPr defTabSz="1005840"/>
              <a:endParaRPr lang="en-GB" sz="1980" dirty="0">
                <a:solidFill>
                  <a:prstClr val="black"/>
                </a:solidFill>
              </a:endParaRPr>
            </a:p>
          </p:txBody>
        </p:sp>
        <p:sp>
          <p:nvSpPr>
            <p:cNvPr id="146" name="TextBox 145">
              <a:extLst>
                <a:ext uri="{FF2B5EF4-FFF2-40B4-BE49-F238E27FC236}">
                  <a16:creationId xmlns:a16="http://schemas.microsoft.com/office/drawing/2014/main" id="{0461A536-E5AA-48AC-90C3-9D854372A24C}"/>
                </a:ext>
              </a:extLst>
            </p:cNvPr>
            <p:cNvSpPr txBox="1"/>
            <p:nvPr/>
          </p:nvSpPr>
          <p:spPr>
            <a:xfrm>
              <a:off x="4083170" y="2065869"/>
              <a:ext cx="1085327" cy="430887"/>
            </a:xfrm>
            <a:prstGeom prst="rect">
              <a:avLst/>
            </a:prstGeom>
            <a:noFill/>
          </p:spPr>
          <p:txBody>
            <a:bodyPr wrap="square" lIns="0" rIns="0" rtlCol="0">
              <a:spAutoFit/>
            </a:bodyPr>
            <a:lstStyle>
              <a:defPPr>
                <a:defRPr lang="en-US"/>
              </a:defPPr>
              <a:lvl1pPr algn="ctr">
                <a:defRPr sz="1800"/>
              </a:lvl1pPr>
            </a:lstStyle>
            <a:p>
              <a:pPr defTabSz="1005840"/>
              <a:r>
                <a:rPr lang="en-US" sz="1100" b="1" dirty="0">
                  <a:latin typeface="Arial" panose="020B0604020202020204" pitchFamily="34" charset="0"/>
                  <a:cs typeface="Arial" panose="020B0604020202020204" pitchFamily="34" charset="0"/>
                </a:rPr>
                <a:t>Define Strategy </a:t>
              </a:r>
            </a:p>
            <a:p>
              <a:pPr defTabSz="1005840"/>
              <a:r>
                <a:rPr lang="en-US" sz="1100" b="1" dirty="0">
                  <a:latin typeface="Arial" panose="020B0604020202020204" pitchFamily="34" charset="0"/>
                  <a:cs typeface="Arial" panose="020B0604020202020204" pitchFamily="34" charset="0"/>
                </a:rPr>
                <a:t>&amp; Outcomes</a:t>
              </a:r>
            </a:p>
          </p:txBody>
        </p:sp>
      </p:grpSp>
      <p:grpSp>
        <p:nvGrpSpPr>
          <p:cNvPr id="147" name="Group 146">
            <a:extLst>
              <a:ext uri="{FF2B5EF4-FFF2-40B4-BE49-F238E27FC236}">
                <a16:creationId xmlns:a16="http://schemas.microsoft.com/office/drawing/2014/main" id="{BA892882-A4E2-4F9D-A053-A3770F4507B8}"/>
              </a:ext>
            </a:extLst>
          </p:cNvPr>
          <p:cNvGrpSpPr/>
          <p:nvPr/>
        </p:nvGrpSpPr>
        <p:grpSpPr>
          <a:xfrm>
            <a:off x="1753024" y="1028362"/>
            <a:ext cx="1188723" cy="1369694"/>
            <a:chOff x="1385183" y="1207264"/>
            <a:chExt cx="1188723" cy="1369694"/>
          </a:xfrm>
        </p:grpSpPr>
        <p:sp>
          <p:nvSpPr>
            <p:cNvPr id="148" name="Rectangle 147">
              <a:extLst>
                <a:ext uri="{FF2B5EF4-FFF2-40B4-BE49-F238E27FC236}">
                  <a16:creationId xmlns:a16="http://schemas.microsoft.com/office/drawing/2014/main" id="{7585F071-B852-4116-8B35-C5A4FAB17A09}"/>
                </a:ext>
              </a:extLst>
            </p:cNvPr>
            <p:cNvSpPr>
              <a:spLocks/>
            </p:cNvSpPr>
            <p:nvPr/>
          </p:nvSpPr>
          <p:spPr>
            <a:xfrm>
              <a:off x="1385186" y="1271346"/>
              <a:ext cx="1188720" cy="1303866"/>
            </a:xfrm>
            <a:prstGeom prst="rect">
              <a:avLst/>
            </a:prstGeom>
            <a:solidFill>
              <a:schemeClr val="accent6">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ndParaRPr>
            </a:p>
          </p:txBody>
        </p:sp>
        <p:sp>
          <p:nvSpPr>
            <p:cNvPr id="149" name="Oval 148">
              <a:extLst>
                <a:ext uri="{FF2B5EF4-FFF2-40B4-BE49-F238E27FC236}">
                  <a16:creationId xmlns:a16="http://schemas.microsoft.com/office/drawing/2014/main" id="{A17300E0-E21F-4032-AAB9-4E69A4D01024}"/>
                </a:ext>
              </a:extLst>
            </p:cNvPr>
            <p:cNvSpPr>
              <a:spLocks noChangeAspect="1"/>
            </p:cNvSpPr>
            <p:nvPr/>
          </p:nvSpPr>
          <p:spPr>
            <a:xfrm>
              <a:off x="1573241" y="1408743"/>
              <a:ext cx="702846" cy="6588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980" dirty="0">
                <a:solidFill>
                  <a:prstClr val="white"/>
                </a:solidFill>
              </a:endParaRPr>
            </a:p>
          </p:txBody>
        </p:sp>
        <p:sp>
          <p:nvSpPr>
            <p:cNvPr id="150" name="TextBox 149">
              <a:extLst>
                <a:ext uri="{FF2B5EF4-FFF2-40B4-BE49-F238E27FC236}">
                  <a16:creationId xmlns:a16="http://schemas.microsoft.com/office/drawing/2014/main" id="{7D6075DB-47D4-4D47-8F26-58261FE37264}"/>
                </a:ext>
              </a:extLst>
            </p:cNvPr>
            <p:cNvSpPr txBox="1"/>
            <p:nvPr/>
          </p:nvSpPr>
          <p:spPr>
            <a:xfrm>
              <a:off x="1564794" y="1207264"/>
              <a:ext cx="669735" cy="1107996"/>
            </a:xfrm>
            <a:prstGeom prst="rect">
              <a:avLst/>
            </a:prstGeom>
            <a:noFill/>
          </p:spPr>
          <p:txBody>
            <a:bodyPr wrap="none" lIns="182880" rtlCol="0">
              <a:spAutoFit/>
            </a:bodyPr>
            <a:lstStyle/>
            <a:p>
              <a:pPr algn="ctr" defTabSz="1005840"/>
              <a:r>
                <a:rPr lang="fr-CA" sz="6600" dirty="0">
                  <a:solidFill>
                    <a:prstClr val="white"/>
                  </a:solidFill>
                </a:rPr>
                <a:t>?</a:t>
              </a:r>
              <a:endParaRPr lang="en-US" sz="3080" dirty="0">
                <a:solidFill>
                  <a:prstClr val="white"/>
                </a:solidFill>
              </a:endParaRPr>
            </a:p>
          </p:txBody>
        </p:sp>
        <p:sp>
          <p:nvSpPr>
            <p:cNvPr id="151" name="TextBox 150">
              <a:extLst>
                <a:ext uri="{FF2B5EF4-FFF2-40B4-BE49-F238E27FC236}">
                  <a16:creationId xmlns:a16="http://schemas.microsoft.com/office/drawing/2014/main" id="{DC716ECC-E836-4D00-92C3-DA890CCDF952}"/>
                </a:ext>
              </a:extLst>
            </p:cNvPr>
            <p:cNvSpPr txBox="1"/>
            <p:nvPr/>
          </p:nvSpPr>
          <p:spPr>
            <a:xfrm>
              <a:off x="1385183" y="2146071"/>
              <a:ext cx="1188720" cy="430887"/>
            </a:xfrm>
            <a:prstGeom prst="rect">
              <a:avLst/>
            </a:prstGeom>
            <a:noFill/>
          </p:spPr>
          <p:txBody>
            <a:bodyPr wrap="square" lIns="0" rIns="0" rtlCol="0">
              <a:spAutoFit/>
            </a:bodyPr>
            <a:lstStyle/>
            <a:p>
              <a:pPr algn="ctr" defTabSz="1005840"/>
              <a:r>
                <a:rPr lang="en-US" sz="1100" b="1" dirty="0">
                  <a:latin typeface="Arial" panose="020B0604020202020204" pitchFamily="34" charset="0"/>
                  <a:cs typeface="Arial" panose="020B0604020202020204" pitchFamily="34" charset="0"/>
                </a:rPr>
                <a:t>Discover &amp; Analyze Market</a:t>
              </a:r>
            </a:p>
          </p:txBody>
        </p:sp>
      </p:grpSp>
      <p:sp>
        <p:nvSpPr>
          <p:cNvPr id="63" name="Title 2">
            <a:extLst>
              <a:ext uri="{FF2B5EF4-FFF2-40B4-BE49-F238E27FC236}">
                <a16:creationId xmlns:a16="http://schemas.microsoft.com/office/drawing/2014/main" id="{E56DA314-EC14-49A4-B1E1-738949152377}"/>
              </a:ext>
            </a:extLst>
          </p:cNvPr>
          <p:cNvSpPr txBox="1">
            <a:spLocks/>
          </p:cNvSpPr>
          <p:nvPr/>
        </p:nvSpPr>
        <p:spPr>
          <a:xfrm>
            <a:off x="496957" y="269469"/>
            <a:ext cx="11695043" cy="542156"/>
          </a:xfrm>
          <a:prstGeom prst="rect">
            <a:avLst/>
          </a:prstGeom>
          <a:noFill/>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defTabSz="1108392">
              <a:defRPr/>
            </a:pPr>
            <a:r>
              <a:rPr lang="en-US" sz="2400" dirty="0">
                <a:solidFill>
                  <a:schemeClr val="accent5"/>
                </a:solidFill>
                <a:latin typeface="Arial" panose="020B0604020202020204" pitchFamily="34" charset="0"/>
                <a:cs typeface="Arial" panose="020B0604020202020204" pitchFamily="34" charset="0"/>
              </a:rPr>
              <a:t>Global Innovation and Transformation Tools </a:t>
            </a:r>
          </a:p>
        </p:txBody>
      </p:sp>
    </p:spTree>
    <p:extLst>
      <p:ext uri="{BB962C8B-B14F-4D97-AF65-F5344CB8AC3E}">
        <p14:creationId xmlns:p14="http://schemas.microsoft.com/office/powerpoint/2010/main" val="3161726738"/>
      </p:ext>
    </p:extLst>
  </p:cSld>
  <p:clrMapOvr>
    <a:masterClrMapping/>
  </p:clrMapOvr>
  <p:transition advClick="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8569425"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Value Proposition Canvas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400354"/>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854114"/>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4" y="1600612"/>
            <a:ext cx="5430302" cy="1169551"/>
          </a:xfrm>
          <a:prstGeom prst="rect">
            <a:avLst/>
          </a:prstGeom>
          <a:noFill/>
        </p:spPr>
        <p:txBody>
          <a:bodyPr wrap="square" rtlCol="0">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canvas is a good visual to easily map out and find the relationships between features of your value proposition and the characteristics of your customer segment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It is also an essential plug in to the business model canvas as it utilizes two of the nine building blocks/components</a:t>
            </a:r>
          </a:p>
        </p:txBody>
      </p:sp>
      <p:sp>
        <p:nvSpPr>
          <p:cNvPr id="17" name="Rectangle 16"/>
          <p:cNvSpPr/>
          <p:nvPr/>
        </p:nvSpPr>
        <p:spPr>
          <a:xfrm>
            <a:off x="-21334" y="3863138"/>
            <a:ext cx="5430302" cy="969496"/>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This framework is used to design a perfect product market fit</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Tool that helps design, build, test and manage your value proposition to your targeted customer segment and shows you whether there is a good fit (or not)</a:t>
            </a:r>
          </a:p>
        </p:txBody>
      </p:sp>
      <p:sp>
        <p:nvSpPr>
          <p:cNvPr id="21" name="Rectangle 20"/>
          <p:cNvSpPr/>
          <p:nvPr/>
        </p:nvSpPr>
        <p:spPr>
          <a:xfrm>
            <a:off x="5385051" y="1592208"/>
            <a:ext cx="6791517" cy="332398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In reference to the above diagram, the right portion of the image is where you should place your customer segment profile which is comprised of:</a:t>
            </a:r>
          </a:p>
          <a:p>
            <a:pPr marL="396875" lvl="1" indent="-228600">
              <a:buFont typeface="Courier New" panose="02070309020205020404" pitchFamily="49" charset="0"/>
              <a:buChar char="o"/>
            </a:pPr>
            <a:r>
              <a:rPr lang="en-US" sz="1300" dirty="0">
                <a:latin typeface="Arial" panose="020B0604020202020204" pitchFamily="34" charset="0"/>
                <a:cs typeface="Arial" panose="020B0604020202020204" pitchFamily="34" charset="0"/>
              </a:rPr>
              <a:t>The jobs they are trying to get done and the needs they have</a:t>
            </a:r>
          </a:p>
          <a:p>
            <a:pPr marL="396875" lvl="1" indent="-228600">
              <a:buFont typeface="Courier New" panose="02070309020205020404" pitchFamily="49" charset="0"/>
              <a:buChar char="o"/>
            </a:pPr>
            <a:r>
              <a:rPr lang="en-US" sz="1300" dirty="0">
                <a:latin typeface="Arial" panose="020B0604020202020204" pitchFamily="34" charset="0"/>
                <a:cs typeface="Arial" panose="020B0604020202020204" pitchFamily="34" charset="0"/>
              </a:rPr>
              <a:t>The pain points relating to their jobs/needs</a:t>
            </a:r>
          </a:p>
          <a:p>
            <a:pPr marL="396875" lvl="1" indent="-228600">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The gains/benefits they hope to achieve</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The left portion is where you should show the features you designed for value proposition and is comprised of:</a:t>
            </a:r>
          </a:p>
          <a:p>
            <a:pPr lvl="1" indent="-228600">
              <a:buFont typeface="Courier New" panose="02070309020205020404" pitchFamily="49" charset="0"/>
              <a:buChar char="o"/>
            </a:pPr>
            <a:r>
              <a:rPr lang="en-US" sz="1300" dirty="0">
                <a:latin typeface="Arial" panose="020B0604020202020204" pitchFamily="34" charset="0"/>
                <a:cs typeface="Arial" panose="020B0604020202020204" pitchFamily="34" charset="0"/>
              </a:rPr>
              <a:t>The product/services you offer to help customers get a functional, social or emotional job done</a:t>
            </a:r>
          </a:p>
          <a:p>
            <a:pPr lvl="1" indent="-228600">
              <a:buFont typeface="Courier New" panose="02070309020205020404" pitchFamily="49" charset="0"/>
              <a:buChar char="o"/>
            </a:pPr>
            <a:r>
              <a:rPr lang="en-US" sz="1300" dirty="0">
                <a:latin typeface="Arial" panose="020B0604020202020204" pitchFamily="34" charset="0"/>
                <a:cs typeface="Arial" panose="020B0604020202020204" pitchFamily="34" charset="0"/>
              </a:rPr>
              <a:t>How it acts as pain relievers to specific pain points</a:t>
            </a:r>
          </a:p>
          <a:p>
            <a:pPr lvl="1" indent="-228600">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The gains/positive outcomes that you will create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If the features of your value proposition perfectly match the customer segment profile, then there is </a:t>
            </a:r>
            <a:r>
              <a:rPr lang="en-US" sz="1300" b="1" dirty="0">
                <a:latin typeface="Arial" panose="020B0604020202020204" pitchFamily="34" charset="0"/>
                <a:cs typeface="Arial" panose="020B0604020202020204" pitchFamily="34" charset="0"/>
              </a:rPr>
              <a:t>problem-solution fit</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If the market validates your value proposition in the form of real return to the company, then there is </a:t>
            </a:r>
            <a:r>
              <a:rPr lang="en-US" sz="1300" b="1" dirty="0">
                <a:latin typeface="Arial" panose="020B0604020202020204" pitchFamily="34" charset="0"/>
                <a:cs typeface="Arial" panose="020B0604020202020204" pitchFamily="34" charset="0"/>
              </a:rPr>
              <a:t>product-market fit </a:t>
            </a:r>
          </a:p>
        </p:txBody>
      </p:sp>
      <p:pic>
        <p:nvPicPr>
          <p:cNvPr id="22" name="Picture 2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5385052" y="5265008"/>
            <a:ext cx="3191790" cy="1592992"/>
          </a:xfrm>
          <a:prstGeom prst="rect">
            <a:avLst/>
          </a:prstGeom>
          <a:solidFill>
            <a:schemeClr val="bg2">
              <a:alpha val="0"/>
            </a:schemeClr>
          </a:solidFill>
        </p:spPr>
      </p:pic>
      <p:graphicFrame>
        <p:nvGraphicFramePr>
          <p:cNvPr id="26" name="Table 25">
            <a:extLst>
              <a:ext uri="{FF2B5EF4-FFF2-40B4-BE49-F238E27FC236}">
                <a16:creationId xmlns:a16="http://schemas.microsoft.com/office/drawing/2014/main" id="{7F232BED-F2EE-425F-9A61-9A06AB2C5455}"/>
              </a:ext>
            </a:extLst>
          </p:cNvPr>
          <p:cNvGraphicFramePr>
            <a:graphicFrameLocks noGrp="1"/>
          </p:cNvGraphicFramePr>
          <p:nvPr>
            <p:extLst>
              <p:ext uri="{D42A27DB-BD31-4B8C-83A1-F6EECF244321}">
                <p14:modId xmlns:p14="http://schemas.microsoft.com/office/powerpoint/2010/main" val="556484640"/>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hlinkClick r:id="rId4" action="ppaction://hlinksldjump"/>
                        </a:rPr>
                        <a:t>Distill</a:t>
                      </a:r>
                      <a:endParaRPr lang="en-US" sz="1100" b="0" dirty="0">
                        <a:solidFill>
                          <a:schemeClr val="tx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2536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IDEO Design Model </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053116"/>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506876"/>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 y="1608585"/>
            <a:ext cx="5373023" cy="1169551"/>
          </a:xfrm>
          <a:prstGeom prst="rect">
            <a:avLst/>
          </a:prstGeom>
          <a:noFill/>
        </p:spPr>
        <p:txBody>
          <a:bodyPr wrap="square" rtlCol="0">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It illustrates the correlations between organization drivers and innovation outcomes when designing products, services, experiences and business models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IDEO Design Model helps to support and identify initial value proposition </a:t>
            </a:r>
          </a:p>
        </p:txBody>
      </p:sp>
      <p:sp>
        <p:nvSpPr>
          <p:cNvPr id="17" name="Rectangle 16"/>
          <p:cNvSpPr/>
          <p:nvPr/>
        </p:nvSpPr>
        <p:spPr>
          <a:xfrm>
            <a:off x="0" y="3512548"/>
            <a:ext cx="5276435" cy="892552"/>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Global design consultancy IDEO popularized the Design Model framework that helps to find the area where it provides value to the people (your clients), is within the business and technological capabilities of the firm  </a:t>
            </a:r>
          </a:p>
        </p:txBody>
      </p:sp>
      <p:grpSp>
        <p:nvGrpSpPr>
          <p:cNvPr id="21" name="Group 20"/>
          <p:cNvGrpSpPr/>
          <p:nvPr/>
        </p:nvGrpSpPr>
        <p:grpSpPr>
          <a:xfrm>
            <a:off x="5753250" y="1686280"/>
            <a:ext cx="3344451" cy="2334222"/>
            <a:chOff x="0" y="0"/>
            <a:chExt cx="3101068" cy="2103120"/>
          </a:xfrm>
        </p:grpSpPr>
        <p:grpSp>
          <p:nvGrpSpPr>
            <p:cNvPr id="22" name="Group 21"/>
            <p:cNvGrpSpPr>
              <a:grpSpLocks/>
            </p:cNvGrpSpPr>
            <p:nvPr/>
          </p:nvGrpSpPr>
          <p:grpSpPr bwMode="auto">
            <a:xfrm>
              <a:off x="1055824" y="288652"/>
              <a:ext cx="1079500" cy="1046480"/>
              <a:chOff x="1055824" y="288652"/>
              <a:chExt cx="1700" cy="1648"/>
            </a:xfrm>
          </p:grpSpPr>
          <p:sp>
            <p:nvSpPr>
              <p:cNvPr id="71" name="Freeform 70"/>
              <p:cNvSpPr>
                <a:spLocks/>
              </p:cNvSpPr>
              <p:nvPr/>
            </p:nvSpPr>
            <p:spPr bwMode="auto">
              <a:xfrm>
                <a:off x="1055824" y="288652"/>
                <a:ext cx="1700" cy="1648"/>
              </a:xfrm>
              <a:custGeom>
                <a:avLst/>
                <a:gdLst>
                  <a:gd name="T0" fmla="+- 0 8590 7810"/>
                  <a:gd name="T1" fmla="*/ T0 w 1700"/>
                  <a:gd name="T2" fmla="+- 0 3684 3681"/>
                  <a:gd name="T3" fmla="*/ 3684 h 1648"/>
                  <a:gd name="T4" fmla="+- 0 8455 7810"/>
                  <a:gd name="T5" fmla="*/ T4 w 1700"/>
                  <a:gd name="T6" fmla="+- 0 3705 3681"/>
                  <a:gd name="T7" fmla="*/ 3705 h 1648"/>
                  <a:gd name="T8" fmla="+- 0 8329 7810"/>
                  <a:gd name="T9" fmla="*/ T8 w 1700"/>
                  <a:gd name="T10" fmla="+- 0 3746 3681"/>
                  <a:gd name="T11" fmla="*/ 3746 h 1648"/>
                  <a:gd name="T12" fmla="+- 0 8212 7810"/>
                  <a:gd name="T13" fmla="*/ T12 w 1700"/>
                  <a:gd name="T14" fmla="+- 0 3805 3681"/>
                  <a:gd name="T15" fmla="*/ 3805 h 1648"/>
                  <a:gd name="T16" fmla="+- 0 8106 7810"/>
                  <a:gd name="T17" fmla="*/ T16 w 1700"/>
                  <a:gd name="T18" fmla="+- 0 3879 3681"/>
                  <a:gd name="T19" fmla="*/ 3879 h 1648"/>
                  <a:gd name="T20" fmla="+- 0 8014 7810"/>
                  <a:gd name="T21" fmla="*/ T20 w 1700"/>
                  <a:gd name="T22" fmla="+- 0 3969 3681"/>
                  <a:gd name="T23" fmla="*/ 3969 h 1648"/>
                  <a:gd name="T24" fmla="+- 0 7937 7810"/>
                  <a:gd name="T25" fmla="*/ T24 w 1700"/>
                  <a:gd name="T26" fmla="+- 0 4071 3681"/>
                  <a:gd name="T27" fmla="*/ 4071 h 1648"/>
                  <a:gd name="T28" fmla="+- 0 7876 7810"/>
                  <a:gd name="T29" fmla="*/ T28 w 1700"/>
                  <a:gd name="T30" fmla="+- 0 4184 3681"/>
                  <a:gd name="T31" fmla="*/ 4184 h 1648"/>
                  <a:gd name="T32" fmla="+- 0 7834 7810"/>
                  <a:gd name="T33" fmla="*/ T32 w 1700"/>
                  <a:gd name="T34" fmla="+- 0 4307 3681"/>
                  <a:gd name="T35" fmla="*/ 4307 h 1648"/>
                  <a:gd name="T36" fmla="+- 0 7812 7810"/>
                  <a:gd name="T37" fmla="*/ T36 w 1700"/>
                  <a:gd name="T38" fmla="+- 0 4437 3681"/>
                  <a:gd name="T39" fmla="*/ 4437 h 1648"/>
                  <a:gd name="T40" fmla="+- 0 7812 7810"/>
                  <a:gd name="T41" fmla="*/ T40 w 1700"/>
                  <a:gd name="T42" fmla="+- 0 4573 3681"/>
                  <a:gd name="T43" fmla="*/ 4573 h 1648"/>
                  <a:gd name="T44" fmla="+- 0 7834 7810"/>
                  <a:gd name="T45" fmla="*/ T44 w 1700"/>
                  <a:gd name="T46" fmla="+- 0 4703 3681"/>
                  <a:gd name="T47" fmla="*/ 4703 h 1648"/>
                  <a:gd name="T48" fmla="+- 0 7876 7810"/>
                  <a:gd name="T49" fmla="*/ T48 w 1700"/>
                  <a:gd name="T50" fmla="+- 0 4826 3681"/>
                  <a:gd name="T51" fmla="*/ 4826 h 1648"/>
                  <a:gd name="T52" fmla="+- 0 7937 7810"/>
                  <a:gd name="T53" fmla="*/ T52 w 1700"/>
                  <a:gd name="T54" fmla="+- 0 4939 3681"/>
                  <a:gd name="T55" fmla="*/ 4939 h 1648"/>
                  <a:gd name="T56" fmla="+- 0 8014 7810"/>
                  <a:gd name="T57" fmla="*/ T56 w 1700"/>
                  <a:gd name="T58" fmla="+- 0 5041 3681"/>
                  <a:gd name="T59" fmla="*/ 5041 h 1648"/>
                  <a:gd name="T60" fmla="+- 0 8106 7810"/>
                  <a:gd name="T61" fmla="*/ T60 w 1700"/>
                  <a:gd name="T62" fmla="+- 0 5131 3681"/>
                  <a:gd name="T63" fmla="*/ 5131 h 1648"/>
                  <a:gd name="T64" fmla="+- 0 8212 7810"/>
                  <a:gd name="T65" fmla="*/ T64 w 1700"/>
                  <a:gd name="T66" fmla="+- 0 5205 3681"/>
                  <a:gd name="T67" fmla="*/ 5205 h 1648"/>
                  <a:gd name="T68" fmla="+- 0 8329 7810"/>
                  <a:gd name="T69" fmla="*/ T68 w 1700"/>
                  <a:gd name="T70" fmla="+- 0 5264 3681"/>
                  <a:gd name="T71" fmla="*/ 5264 h 1648"/>
                  <a:gd name="T72" fmla="+- 0 8455 7810"/>
                  <a:gd name="T73" fmla="*/ T72 w 1700"/>
                  <a:gd name="T74" fmla="+- 0 5305 3681"/>
                  <a:gd name="T75" fmla="*/ 5305 h 1648"/>
                  <a:gd name="T76" fmla="+- 0 8590 7810"/>
                  <a:gd name="T77" fmla="*/ T76 w 1700"/>
                  <a:gd name="T78" fmla="+- 0 5326 3681"/>
                  <a:gd name="T79" fmla="*/ 5326 h 1648"/>
                  <a:gd name="T80" fmla="+- 0 8729 7810"/>
                  <a:gd name="T81" fmla="*/ T80 w 1700"/>
                  <a:gd name="T82" fmla="+- 0 5326 3681"/>
                  <a:gd name="T83" fmla="*/ 5326 h 1648"/>
                  <a:gd name="T84" fmla="+- 0 8864 7810"/>
                  <a:gd name="T85" fmla="*/ T84 w 1700"/>
                  <a:gd name="T86" fmla="+- 0 5305 3681"/>
                  <a:gd name="T87" fmla="*/ 5305 h 1648"/>
                  <a:gd name="T88" fmla="+- 0 8990 7810"/>
                  <a:gd name="T89" fmla="*/ T88 w 1700"/>
                  <a:gd name="T90" fmla="+- 0 5264 3681"/>
                  <a:gd name="T91" fmla="*/ 5264 h 1648"/>
                  <a:gd name="T92" fmla="+- 0 9107 7810"/>
                  <a:gd name="T93" fmla="*/ T92 w 1700"/>
                  <a:gd name="T94" fmla="+- 0 5205 3681"/>
                  <a:gd name="T95" fmla="*/ 5205 h 1648"/>
                  <a:gd name="T96" fmla="+- 0 9213 7810"/>
                  <a:gd name="T97" fmla="*/ T96 w 1700"/>
                  <a:gd name="T98" fmla="+- 0 5131 3681"/>
                  <a:gd name="T99" fmla="*/ 5131 h 1648"/>
                  <a:gd name="T100" fmla="+- 0 9305 7810"/>
                  <a:gd name="T101" fmla="*/ T100 w 1700"/>
                  <a:gd name="T102" fmla="+- 0 5041 3681"/>
                  <a:gd name="T103" fmla="*/ 5041 h 1648"/>
                  <a:gd name="T104" fmla="+- 0 9382 7810"/>
                  <a:gd name="T105" fmla="*/ T104 w 1700"/>
                  <a:gd name="T106" fmla="+- 0 4939 3681"/>
                  <a:gd name="T107" fmla="*/ 4939 h 1648"/>
                  <a:gd name="T108" fmla="+- 0 9443 7810"/>
                  <a:gd name="T109" fmla="*/ T108 w 1700"/>
                  <a:gd name="T110" fmla="+- 0 4826 3681"/>
                  <a:gd name="T111" fmla="*/ 4826 h 1648"/>
                  <a:gd name="T112" fmla="+- 0 9485 7810"/>
                  <a:gd name="T113" fmla="*/ T112 w 1700"/>
                  <a:gd name="T114" fmla="+- 0 4703 3681"/>
                  <a:gd name="T115" fmla="*/ 4703 h 1648"/>
                  <a:gd name="T116" fmla="+- 0 9507 7810"/>
                  <a:gd name="T117" fmla="*/ T116 w 1700"/>
                  <a:gd name="T118" fmla="+- 0 4573 3681"/>
                  <a:gd name="T119" fmla="*/ 4573 h 1648"/>
                  <a:gd name="T120" fmla="+- 0 9507 7810"/>
                  <a:gd name="T121" fmla="*/ T120 w 1700"/>
                  <a:gd name="T122" fmla="+- 0 4437 3681"/>
                  <a:gd name="T123" fmla="*/ 4437 h 1648"/>
                  <a:gd name="T124" fmla="+- 0 9485 7810"/>
                  <a:gd name="T125" fmla="*/ T124 w 1700"/>
                  <a:gd name="T126" fmla="+- 0 4307 3681"/>
                  <a:gd name="T127" fmla="*/ 4307 h 1648"/>
                  <a:gd name="T128" fmla="+- 0 9443 7810"/>
                  <a:gd name="T129" fmla="*/ T128 w 1700"/>
                  <a:gd name="T130" fmla="+- 0 4184 3681"/>
                  <a:gd name="T131" fmla="*/ 4184 h 1648"/>
                  <a:gd name="T132" fmla="+- 0 9382 7810"/>
                  <a:gd name="T133" fmla="*/ T132 w 1700"/>
                  <a:gd name="T134" fmla="+- 0 4071 3681"/>
                  <a:gd name="T135" fmla="*/ 4071 h 1648"/>
                  <a:gd name="T136" fmla="+- 0 9305 7810"/>
                  <a:gd name="T137" fmla="*/ T136 w 1700"/>
                  <a:gd name="T138" fmla="+- 0 3969 3681"/>
                  <a:gd name="T139" fmla="*/ 3969 h 1648"/>
                  <a:gd name="T140" fmla="+- 0 9213 7810"/>
                  <a:gd name="T141" fmla="*/ T140 w 1700"/>
                  <a:gd name="T142" fmla="+- 0 3879 3681"/>
                  <a:gd name="T143" fmla="*/ 3879 h 1648"/>
                  <a:gd name="T144" fmla="+- 0 9107 7810"/>
                  <a:gd name="T145" fmla="*/ T144 w 1700"/>
                  <a:gd name="T146" fmla="+- 0 3805 3681"/>
                  <a:gd name="T147" fmla="*/ 3805 h 1648"/>
                  <a:gd name="T148" fmla="+- 0 8990 7810"/>
                  <a:gd name="T149" fmla="*/ T148 w 1700"/>
                  <a:gd name="T150" fmla="+- 0 3746 3681"/>
                  <a:gd name="T151" fmla="*/ 3746 h 1648"/>
                  <a:gd name="T152" fmla="+- 0 8864 7810"/>
                  <a:gd name="T153" fmla="*/ T152 w 1700"/>
                  <a:gd name="T154" fmla="+- 0 3705 3681"/>
                  <a:gd name="T155" fmla="*/ 3705 h 1648"/>
                  <a:gd name="T156" fmla="+- 0 8729 7810"/>
                  <a:gd name="T157" fmla="*/ T156 w 1700"/>
                  <a:gd name="T158" fmla="+- 0 3684 3681"/>
                  <a:gd name="T159" fmla="*/ 3684 h 1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00" h="1648">
                    <a:moveTo>
                      <a:pt x="850" y="0"/>
                    </a:moveTo>
                    <a:lnTo>
                      <a:pt x="780" y="3"/>
                    </a:lnTo>
                    <a:lnTo>
                      <a:pt x="712" y="11"/>
                    </a:lnTo>
                    <a:lnTo>
                      <a:pt x="645" y="24"/>
                    </a:lnTo>
                    <a:lnTo>
                      <a:pt x="581" y="42"/>
                    </a:lnTo>
                    <a:lnTo>
                      <a:pt x="519" y="65"/>
                    </a:lnTo>
                    <a:lnTo>
                      <a:pt x="459" y="92"/>
                    </a:lnTo>
                    <a:lnTo>
                      <a:pt x="402" y="124"/>
                    </a:lnTo>
                    <a:lnTo>
                      <a:pt x="348" y="159"/>
                    </a:lnTo>
                    <a:lnTo>
                      <a:pt x="296" y="198"/>
                    </a:lnTo>
                    <a:lnTo>
                      <a:pt x="249" y="241"/>
                    </a:lnTo>
                    <a:lnTo>
                      <a:pt x="204" y="288"/>
                    </a:lnTo>
                    <a:lnTo>
                      <a:pt x="164" y="337"/>
                    </a:lnTo>
                    <a:lnTo>
                      <a:pt x="127" y="390"/>
                    </a:lnTo>
                    <a:lnTo>
                      <a:pt x="94" y="445"/>
                    </a:lnTo>
                    <a:lnTo>
                      <a:pt x="66" y="503"/>
                    </a:lnTo>
                    <a:lnTo>
                      <a:pt x="43" y="564"/>
                    </a:lnTo>
                    <a:lnTo>
                      <a:pt x="24" y="626"/>
                    </a:lnTo>
                    <a:lnTo>
                      <a:pt x="11" y="690"/>
                    </a:lnTo>
                    <a:lnTo>
                      <a:pt x="2" y="756"/>
                    </a:lnTo>
                    <a:lnTo>
                      <a:pt x="0" y="824"/>
                    </a:lnTo>
                    <a:lnTo>
                      <a:pt x="2" y="892"/>
                    </a:lnTo>
                    <a:lnTo>
                      <a:pt x="11" y="958"/>
                    </a:lnTo>
                    <a:lnTo>
                      <a:pt x="24" y="1022"/>
                    </a:lnTo>
                    <a:lnTo>
                      <a:pt x="43" y="1084"/>
                    </a:lnTo>
                    <a:lnTo>
                      <a:pt x="66" y="1145"/>
                    </a:lnTo>
                    <a:lnTo>
                      <a:pt x="94" y="1203"/>
                    </a:lnTo>
                    <a:lnTo>
                      <a:pt x="127" y="1258"/>
                    </a:lnTo>
                    <a:lnTo>
                      <a:pt x="164" y="1311"/>
                    </a:lnTo>
                    <a:lnTo>
                      <a:pt x="204" y="1360"/>
                    </a:lnTo>
                    <a:lnTo>
                      <a:pt x="249" y="1407"/>
                    </a:lnTo>
                    <a:lnTo>
                      <a:pt x="296" y="1450"/>
                    </a:lnTo>
                    <a:lnTo>
                      <a:pt x="348" y="1489"/>
                    </a:lnTo>
                    <a:lnTo>
                      <a:pt x="402" y="1524"/>
                    </a:lnTo>
                    <a:lnTo>
                      <a:pt x="459" y="1556"/>
                    </a:lnTo>
                    <a:lnTo>
                      <a:pt x="519" y="1583"/>
                    </a:lnTo>
                    <a:lnTo>
                      <a:pt x="581" y="1606"/>
                    </a:lnTo>
                    <a:lnTo>
                      <a:pt x="645" y="1624"/>
                    </a:lnTo>
                    <a:lnTo>
                      <a:pt x="712" y="1637"/>
                    </a:lnTo>
                    <a:lnTo>
                      <a:pt x="780" y="1645"/>
                    </a:lnTo>
                    <a:lnTo>
                      <a:pt x="850" y="1648"/>
                    </a:lnTo>
                    <a:lnTo>
                      <a:pt x="919" y="1645"/>
                    </a:lnTo>
                    <a:lnTo>
                      <a:pt x="987" y="1637"/>
                    </a:lnTo>
                    <a:lnTo>
                      <a:pt x="1054" y="1624"/>
                    </a:lnTo>
                    <a:lnTo>
                      <a:pt x="1118" y="1606"/>
                    </a:lnTo>
                    <a:lnTo>
                      <a:pt x="1180" y="1583"/>
                    </a:lnTo>
                    <a:lnTo>
                      <a:pt x="1240" y="1556"/>
                    </a:lnTo>
                    <a:lnTo>
                      <a:pt x="1297" y="1524"/>
                    </a:lnTo>
                    <a:lnTo>
                      <a:pt x="1352" y="1489"/>
                    </a:lnTo>
                    <a:lnTo>
                      <a:pt x="1403" y="1450"/>
                    </a:lnTo>
                    <a:lnTo>
                      <a:pt x="1451" y="1407"/>
                    </a:lnTo>
                    <a:lnTo>
                      <a:pt x="1495" y="1360"/>
                    </a:lnTo>
                    <a:lnTo>
                      <a:pt x="1536" y="1311"/>
                    </a:lnTo>
                    <a:lnTo>
                      <a:pt x="1572" y="1258"/>
                    </a:lnTo>
                    <a:lnTo>
                      <a:pt x="1605" y="1203"/>
                    </a:lnTo>
                    <a:lnTo>
                      <a:pt x="1633" y="1145"/>
                    </a:lnTo>
                    <a:lnTo>
                      <a:pt x="1656" y="1084"/>
                    </a:lnTo>
                    <a:lnTo>
                      <a:pt x="1675" y="1022"/>
                    </a:lnTo>
                    <a:lnTo>
                      <a:pt x="1688" y="958"/>
                    </a:lnTo>
                    <a:lnTo>
                      <a:pt x="1697" y="892"/>
                    </a:lnTo>
                    <a:lnTo>
                      <a:pt x="1700" y="824"/>
                    </a:lnTo>
                    <a:lnTo>
                      <a:pt x="1697" y="756"/>
                    </a:lnTo>
                    <a:lnTo>
                      <a:pt x="1688" y="690"/>
                    </a:lnTo>
                    <a:lnTo>
                      <a:pt x="1675" y="626"/>
                    </a:lnTo>
                    <a:lnTo>
                      <a:pt x="1656" y="564"/>
                    </a:lnTo>
                    <a:lnTo>
                      <a:pt x="1633" y="503"/>
                    </a:lnTo>
                    <a:lnTo>
                      <a:pt x="1605" y="445"/>
                    </a:lnTo>
                    <a:lnTo>
                      <a:pt x="1572" y="390"/>
                    </a:lnTo>
                    <a:lnTo>
                      <a:pt x="1536" y="337"/>
                    </a:lnTo>
                    <a:lnTo>
                      <a:pt x="1495" y="288"/>
                    </a:lnTo>
                    <a:lnTo>
                      <a:pt x="1451" y="241"/>
                    </a:lnTo>
                    <a:lnTo>
                      <a:pt x="1403" y="198"/>
                    </a:lnTo>
                    <a:lnTo>
                      <a:pt x="1352" y="159"/>
                    </a:lnTo>
                    <a:lnTo>
                      <a:pt x="1297" y="124"/>
                    </a:lnTo>
                    <a:lnTo>
                      <a:pt x="1240" y="92"/>
                    </a:lnTo>
                    <a:lnTo>
                      <a:pt x="1180" y="65"/>
                    </a:lnTo>
                    <a:lnTo>
                      <a:pt x="1118" y="42"/>
                    </a:lnTo>
                    <a:lnTo>
                      <a:pt x="1054" y="24"/>
                    </a:lnTo>
                    <a:lnTo>
                      <a:pt x="987" y="11"/>
                    </a:lnTo>
                    <a:lnTo>
                      <a:pt x="919" y="3"/>
                    </a:lnTo>
                    <a:lnTo>
                      <a:pt x="850"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grpSp>
        <p:grpSp>
          <p:nvGrpSpPr>
            <p:cNvPr id="23" name="Group 22"/>
            <p:cNvGrpSpPr>
              <a:grpSpLocks/>
            </p:cNvGrpSpPr>
            <p:nvPr/>
          </p:nvGrpSpPr>
          <p:grpSpPr bwMode="auto">
            <a:xfrm>
              <a:off x="1055824" y="296817"/>
              <a:ext cx="1079500" cy="1046480"/>
              <a:chOff x="1055824" y="296817"/>
              <a:chExt cx="1700" cy="1648"/>
            </a:xfrm>
          </p:grpSpPr>
          <p:sp>
            <p:nvSpPr>
              <p:cNvPr id="70" name="Freeform 69"/>
              <p:cNvSpPr>
                <a:spLocks/>
              </p:cNvSpPr>
              <p:nvPr/>
            </p:nvSpPr>
            <p:spPr bwMode="auto">
              <a:xfrm>
                <a:off x="1055824" y="296817"/>
                <a:ext cx="1700" cy="1648"/>
              </a:xfrm>
              <a:custGeom>
                <a:avLst/>
                <a:gdLst>
                  <a:gd name="T0" fmla="+- 0 7812 7810"/>
                  <a:gd name="T1" fmla="*/ T0 w 1700"/>
                  <a:gd name="T2" fmla="+- 0 4437 3681"/>
                  <a:gd name="T3" fmla="*/ 4437 h 1648"/>
                  <a:gd name="T4" fmla="+- 0 7834 7810"/>
                  <a:gd name="T5" fmla="*/ T4 w 1700"/>
                  <a:gd name="T6" fmla="+- 0 4307 3681"/>
                  <a:gd name="T7" fmla="*/ 4307 h 1648"/>
                  <a:gd name="T8" fmla="+- 0 7876 7810"/>
                  <a:gd name="T9" fmla="*/ T8 w 1700"/>
                  <a:gd name="T10" fmla="+- 0 4184 3681"/>
                  <a:gd name="T11" fmla="*/ 4184 h 1648"/>
                  <a:gd name="T12" fmla="+- 0 7937 7810"/>
                  <a:gd name="T13" fmla="*/ T12 w 1700"/>
                  <a:gd name="T14" fmla="+- 0 4071 3681"/>
                  <a:gd name="T15" fmla="*/ 4071 h 1648"/>
                  <a:gd name="T16" fmla="+- 0 8014 7810"/>
                  <a:gd name="T17" fmla="*/ T16 w 1700"/>
                  <a:gd name="T18" fmla="+- 0 3969 3681"/>
                  <a:gd name="T19" fmla="*/ 3969 h 1648"/>
                  <a:gd name="T20" fmla="+- 0 8106 7810"/>
                  <a:gd name="T21" fmla="*/ T20 w 1700"/>
                  <a:gd name="T22" fmla="+- 0 3879 3681"/>
                  <a:gd name="T23" fmla="*/ 3879 h 1648"/>
                  <a:gd name="T24" fmla="+- 0 8212 7810"/>
                  <a:gd name="T25" fmla="*/ T24 w 1700"/>
                  <a:gd name="T26" fmla="+- 0 3805 3681"/>
                  <a:gd name="T27" fmla="*/ 3805 h 1648"/>
                  <a:gd name="T28" fmla="+- 0 8329 7810"/>
                  <a:gd name="T29" fmla="*/ T28 w 1700"/>
                  <a:gd name="T30" fmla="+- 0 3746 3681"/>
                  <a:gd name="T31" fmla="*/ 3746 h 1648"/>
                  <a:gd name="T32" fmla="+- 0 8455 7810"/>
                  <a:gd name="T33" fmla="*/ T32 w 1700"/>
                  <a:gd name="T34" fmla="+- 0 3705 3681"/>
                  <a:gd name="T35" fmla="*/ 3705 h 1648"/>
                  <a:gd name="T36" fmla="+- 0 8590 7810"/>
                  <a:gd name="T37" fmla="*/ T36 w 1700"/>
                  <a:gd name="T38" fmla="+- 0 3684 3681"/>
                  <a:gd name="T39" fmla="*/ 3684 h 1648"/>
                  <a:gd name="T40" fmla="+- 0 8729 7810"/>
                  <a:gd name="T41" fmla="*/ T40 w 1700"/>
                  <a:gd name="T42" fmla="+- 0 3684 3681"/>
                  <a:gd name="T43" fmla="*/ 3684 h 1648"/>
                  <a:gd name="T44" fmla="+- 0 8864 7810"/>
                  <a:gd name="T45" fmla="*/ T44 w 1700"/>
                  <a:gd name="T46" fmla="+- 0 3705 3681"/>
                  <a:gd name="T47" fmla="*/ 3705 h 1648"/>
                  <a:gd name="T48" fmla="+- 0 8990 7810"/>
                  <a:gd name="T49" fmla="*/ T48 w 1700"/>
                  <a:gd name="T50" fmla="+- 0 3746 3681"/>
                  <a:gd name="T51" fmla="*/ 3746 h 1648"/>
                  <a:gd name="T52" fmla="+- 0 9107 7810"/>
                  <a:gd name="T53" fmla="*/ T52 w 1700"/>
                  <a:gd name="T54" fmla="+- 0 3805 3681"/>
                  <a:gd name="T55" fmla="*/ 3805 h 1648"/>
                  <a:gd name="T56" fmla="+- 0 9213 7810"/>
                  <a:gd name="T57" fmla="*/ T56 w 1700"/>
                  <a:gd name="T58" fmla="+- 0 3879 3681"/>
                  <a:gd name="T59" fmla="*/ 3879 h 1648"/>
                  <a:gd name="T60" fmla="+- 0 9305 7810"/>
                  <a:gd name="T61" fmla="*/ T60 w 1700"/>
                  <a:gd name="T62" fmla="+- 0 3969 3681"/>
                  <a:gd name="T63" fmla="*/ 3969 h 1648"/>
                  <a:gd name="T64" fmla="+- 0 9382 7810"/>
                  <a:gd name="T65" fmla="*/ T64 w 1700"/>
                  <a:gd name="T66" fmla="+- 0 4071 3681"/>
                  <a:gd name="T67" fmla="*/ 4071 h 1648"/>
                  <a:gd name="T68" fmla="+- 0 9443 7810"/>
                  <a:gd name="T69" fmla="*/ T68 w 1700"/>
                  <a:gd name="T70" fmla="+- 0 4184 3681"/>
                  <a:gd name="T71" fmla="*/ 4184 h 1648"/>
                  <a:gd name="T72" fmla="+- 0 9485 7810"/>
                  <a:gd name="T73" fmla="*/ T72 w 1700"/>
                  <a:gd name="T74" fmla="+- 0 4307 3681"/>
                  <a:gd name="T75" fmla="*/ 4307 h 1648"/>
                  <a:gd name="T76" fmla="+- 0 9507 7810"/>
                  <a:gd name="T77" fmla="*/ T76 w 1700"/>
                  <a:gd name="T78" fmla="+- 0 4437 3681"/>
                  <a:gd name="T79" fmla="*/ 4437 h 1648"/>
                  <a:gd name="T80" fmla="+- 0 9507 7810"/>
                  <a:gd name="T81" fmla="*/ T80 w 1700"/>
                  <a:gd name="T82" fmla="+- 0 4573 3681"/>
                  <a:gd name="T83" fmla="*/ 4573 h 1648"/>
                  <a:gd name="T84" fmla="+- 0 9485 7810"/>
                  <a:gd name="T85" fmla="*/ T84 w 1700"/>
                  <a:gd name="T86" fmla="+- 0 4703 3681"/>
                  <a:gd name="T87" fmla="*/ 4703 h 1648"/>
                  <a:gd name="T88" fmla="+- 0 9443 7810"/>
                  <a:gd name="T89" fmla="*/ T88 w 1700"/>
                  <a:gd name="T90" fmla="+- 0 4826 3681"/>
                  <a:gd name="T91" fmla="*/ 4826 h 1648"/>
                  <a:gd name="T92" fmla="+- 0 9382 7810"/>
                  <a:gd name="T93" fmla="*/ T92 w 1700"/>
                  <a:gd name="T94" fmla="+- 0 4939 3681"/>
                  <a:gd name="T95" fmla="*/ 4939 h 1648"/>
                  <a:gd name="T96" fmla="+- 0 9305 7810"/>
                  <a:gd name="T97" fmla="*/ T96 w 1700"/>
                  <a:gd name="T98" fmla="+- 0 5041 3681"/>
                  <a:gd name="T99" fmla="*/ 5041 h 1648"/>
                  <a:gd name="T100" fmla="+- 0 9213 7810"/>
                  <a:gd name="T101" fmla="*/ T100 w 1700"/>
                  <a:gd name="T102" fmla="+- 0 5131 3681"/>
                  <a:gd name="T103" fmla="*/ 5131 h 1648"/>
                  <a:gd name="T104" fmla="+- 0 9107 7810"/>
                  <a:gd name="T105" fmla="*/ T104 w 1700"/>
                  <a:gd name="T106" fmla="+- 0 5205 3681"/>
                  <a:gd name="T107" fmla="*/ 5205 h 1648"/>
                  <a:gd name="T108" fmla="+- 0 8990 7810"/>
                  <a:gd name="T109" fmla="*/ T108 w 1700"/>
                  <a:gd name="T110" fmla="+- 0 5264 3681"/>
                  <a:gd name="T111" fmla="*/ 5264 h 1648"/>
                  <a:gd name="T112" fmla="+- 0 8864 7810"/>
                  <a:gd name="T113" fmla="*/ T112 w 1700"/>
                  <a:gd name="T114" fmla="+- 0 5305 3681"/>
                  <a:gd name="T115" fmla="*/ 5305 h 1648"/>
                  <a:gd name="T116" fmla="+- 0 8729 7810"/>
                  <a:gd name="T117" fmla="*/ T116 w 1700"/>
                  <a:gd name="T118" fmla="+- 0 5326 3681"/>
                  <a:gd name="T119" fmla="*/ 5326 h 1648"/>
                  <a:gd name="T120" fmla="+- 0 8590 7810"/>
                  <a:gd name="T121" fmla="*/ T120 w 1700"/>
                  <a:gd name="T122" fmla="+- 0 5326 3681"/>
                  <a:gd name="T123" fmla="*/ 5326 h 1648"/>
                  <a:gd name="T124" fmla="+- 0 8455 7810"/>
                  <a:gd name="T125" fmla="*/ T124 w 1700"/>
                  <a:gd name="T126" fmla="+- 0 5305 3681"/>
                  <a:gd name="T127" fmla="*/ 5305 h 1648"/>
                  <a:gd name="T128" fmla="+- 0 8329 7810"/>
                  <a:gd name="T129" fmla="*/ T128 w 1700"/>
                  <a:gd name="T130" fmla="+- 0 5264 3681"/>
                  <a:gd name="T131" fmla="*/ 5264 h 1648"/>
                  <a:gd name="T132" fmla="+- 0 8212 7810"/>
                  <a:gd name="T133" fmla="*/ T132 w 1700"/>
                  <a:gd name="T134" fmla="+- 0 5205 3681"/>
                  <a:gd name="T135" fmla="*/ 5205 h 1648"/>
                  <a:gd name="T136" fmla="+- 0 8106 7810"/>
                  <a:gd name="T137" fmla="*/ T136 w 1700"/>
                  <a:gd name="T138" fmla="+- 0 5131 3681"/>
                  <a:gd name="T139" fmla="*/ 5131 h 1648"/>
                  <a:gd name="T140" fmla="+- 0 8014 7810"/>
                  <a:gd name="T141" fmla="*/ T140 w 1700"/>
                  <a:gd name="T142" fmla="+- 0 5041 3681"/>
                  <a:gd name="T143" fmla="*/ 5041 h 1648"/>
                  <a:gd name="T144" fmla="+- 0 7937 7810"/>
                  <a:gd name="T145" fmla="*/ T144 w 1700"/>
                  <a:gd name="T146" fmla="+- 0 4939 3681"/>
                  <a:gd name="T147" fmla="*/ 4939 h 1648"/>
                  <a:gd name="T148" fmla="+- 0 7876 7810"/>
                  <a:gd name="T149" fmla="*/ T148 w 1700"/>
                  <a:gd name="T150" fmla="+- 0 4826 3681"/>
                  <a:gd name="T151" fmla="*/ 4826 h 1648"/>
                  <a:gd name="T152" fmla="+- 0 7834 7810"/>
                  <a:gd name="T153" fmla="*/ T152 w 1700"/>
                  <a:gd name="T154" fmla="+- 0 4703 3681"/>
                  <a:gd name="T155" fmla="*/ 4703 h 1648"/>
                  <a:gd name="T156" fmla="+- 0 7812 7810"/>
                  <a:gd name="T157" fmla="*/ T156 w 1700"/>
                  <a:gd name="T158" fmla="+- 0 4573 3681"/>
                  <a:gd name="T159" fmla="*/ 4573 h 1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00" h="1648">
                    <a:moveTo>
                      <a:pt x="0" y="824"/>
                    </a:moveTo>
                    <a:lnTo>
                      <a:pt x="2" y="756"/>
                    </a:lnTo>
                    <a:lnTo>
                      <a:pt x="11" y="690"/>
                    </a:lnTo>
                    <a:lnTo>
                      <a:pt x="24" y="626"/>
                    </a:lnTo>
                    <a:lnTo>
                      <a:pt x="43" y="564"/>
                    </a:lnTo>
                    <a:lnTo>
                      <a:pt x="66" y="503"/>
                    </a:lnTo>
                    <a:lnTo>
                      <a:pt x="94" y="445"/>
                    </a:lnTo>
                    <a:lnTo>
                      <a:pt x="127" y="390"/>
                    </a:lnTo>
                    <a:lnTo>
                      <a:pt x="164" y="337"/>
                    </a:lnTo>
                    <a:lnTo>
                      <a:pt x="204" y="288"/>
                    </a:lnTo>
                    <a:lnTo>
                      <a:pt x="249" y="241"/>
                    </a:lnTo>
                    <a:lnTo>
                      <a:pt x="296" y="198"/>
                    </a:lnTo>
                    <a:lnTo>
                      <a:pt x="348" y="159"/>
                    </a:lnTo>
                    <a:lnTo>
                      <a:pt x="402" y="124"/>
                    </a:lnTo>
                    <a:lnTo>
                      <a:pt x="459" y="92"/>
                    </a:lnTo>
                    <a:lnTo>
                      <a:pt x="519" y="65"/>
                    </a:lnTo>
                    <a:lnTo>
                      <a:pt x="581" y="42"/>
                    </a:lnTo>
                    <a:lnTo>
                      <a:pt x="645" y="24"/>
                    </a:lnTo>
                    <a:lnTo>
                      <a:pt x="712" y="11"/>
                    </a:lnTo>
                    <a:lnTo>
                      <a:pt x="780" y="3"/>
                    </a:lnTo>
                    <a:lnTo>
                      <a:pt x="850" y="0"/>
                    </a:lnTo>
                    <a:lnTo>
                      <a:pt x="919" y="3"/>
                    </a:lnTo>
                    <a:lnTo>
                      <a:pt x="987" y="11"/>
                    </a:lnTo>
                    <a:lnTo>
                      <a:pt x="1054" y="24"/>
                    </a:lnTo>
                    <a:lnTo>
                      <a:pt x="1118" y="42"/>
                    </a:lnTo>
                    <a:lnTo>
                      <a:pt x="1180" y="65"/>
                    </a:lnTo>
                    <a:lnTo>
                      <a:pt x="1240" y="92"/>
                    </a:lnTo>
                    <a:lnTo>
                      <a:pt x="1297" y="124"/>
                    </a:lnTo>
                    <a:lnTo>
                      <a:pt x="1352" y="159"/>
                    </a:lnTo>
                    <a:lnTo>
                      <a:pt x="1403" y="198"/>
                    </a:lnTo>
                    <a:lnTo>
                      <a:pt x="1451" y="241"/>
                    </a:lnTo>
                    <a:lnTo>
                      <a:pt x="1495" y="288"/>
                    </a:lnTo>
                    <a:lnTo>
                      <a:pt x="1536" y="337"/>
                    </a:lnTo>
                    <a:lnTo>
                      <a:pt x="1572" y="390"/>
                    </a:lnTo>
                    <a:lnTo>
                      <a:pt x="1605" y="445"/>
                    </a:lnTo>
                    <a:lnTo>
                      <a:pt x="1633" y="503"/>
                    </a:lnTo>
                    <a:lnTo>
                      <a:pt x="1656" y="564"/>
                    </a:lnTo>
                    <a:lnTo>
                      <a:pt x="1675" y="626"/>
                    </a:lnTo>
                    <a:lnTo>
                      <a:pt x="1688" y="690"/>
                    </a:lnTo>
                    <a:lnTo>
                      <a:pt x="1697" y="756"/>
                    </a:lnTo>
                    <a:lnTo>
                      <a:pt x="1700" y="824"/>
                    </a:lnTo>
                    <a:lnTo>
                      <a:pt x="1697" y="892"/>
                    </a:lnTo>
                    <a:lnTo>
                      <a:pt x="1688" y="958"/>
                    </a:lnTo>
                    <a:lnTo>
                      <a:pt x="1675" y="1022"/>
                    </a:lnTo>
                    <a:lnTo>
                      <a:pt x="1656" y="1084"/>
                    </a:lnTo>
                    <a:lnTo>
                      <a:pt x="1633" y="1145"/>
                    </a:lnTo>
                    <a:lnTo>
                      <a:pt x="1605" y="1203"/>
                    </a:lnTo>
                    <a:lnTo>
                      <a:pt x="1572" y="1258"/>
                    </a:lnTo>
                    <a:lnTo>
                      <a:pt x="1536" y="1311"/>
                    </a:lnTo>
                    <a:lnTo>
                      <a:pt x="1495" y="1360"/>
                    </a:lnTo>
                    <a:lnTo>
                      <a:pt x="1451" y="1407"/>
                    </a:lnTo>
                    <a:lnTo>
                      <a:pt x="1403" y="1450"/>
                    </a:lnTo>
                    <a:lnTo>
                      <a:pt x="1352" y="1489"/>
                    </a:lnTo>
                    <a:lnTo>
                      <a:pt x="1297" y="1524"/>
                    </a:lnTo>
                    <a:lnTo>
                      <a:pt x="1240" y="1556"/>
                    </a:lnTo>
                    <a:lnTo>
                      <a:pt x="1180" y="1583"/>
                    </a:lnTo>
                    <a:lnTo>
                      <a:pt x="1118" y="1606"/>
                    </a:lnTo>
                    <a:lnTo>
                      <a:pt x="1054" y="1624"/>
                    </a:lnTo>
                    <a:lnTo>
                      <a:pt x="987" y="1637"/>
                    </a:lnTo>
                    <a:lnTo>
                      <a:pt x="919" y="1645"/>
                    </a:lnTo>
                    <a:lnTo>
                      <a:pt x="850" y="1648"/>
                    </a:lnTo>
                    <a:lnTo>
                      <a:pt x="780" y="1645"/>
                    </a:lnTo>
                    <a:lnTo>
                      <a:pt x="712" y="1637"/>
                    </a:lnTo>
                    <a:lnTo>
                      <a:pt x="645" y="1624"/>
                    </a:lnTo>
                    <a:lnTo>
                      <a:pt x="581" y="1606"/>
                    </a:lnTo>
                    <a:lnTo>
                      <a:pt x="519" y="1583"/>
                    </a:lnTo>
                    <a:lnTo>
                      <a:pt x="459" y="1556"/>
                    </a:lnTo>
                    <a:lnTo>
                      <a:pt x="402" y="1524"/>
                    </a:lnTo>
                    <a:lnTo>
                      <a:pt x="348" y="1489"/>
                    </a:lnTo>
                    <a:lnTo>
                      <a:pt x="296" y="1450"/>
                    </a:lnTo>
                    <a:lnTo>
                      <a:pt x="249" y="1407"/>
                    </a:lnTo>
                    <a:lnTo>
                      <a:pt x="204" y="1360"/>
                    </a:lnTo>
                    <a:lnTo>
                      <a:pt x="164" y="1311"/>
                    </a:lnTo>
                    <a:lnTo>
                      <a:pt x="127" y="1258"/>
                    </a:lnTo>
                    <a:lnTo>
                      <a:pt x="94" y="1203"/>
                    </a:lnTo>
                    <a:lnTo>
                      <a:pt x="66" y="1145"/>
                    </a:lnTo>
                    <a:lnTo>
                      <a:pt x="43" y="1084"/>
                    </a:lnTo>
                    <a:lnTo>
                      <a:pt x="24" y="1022"/>
                    </a:lnTo>
                    <a:lnTo>
                      <a:pt x="11" y="958"/>
                    </a:lnTo>
                    <a:lnTo>
                      <a:pt x="2" y="892"/>
                    </a:lnTo>
                    <a:lnTo>
                      <a:pt x="0" y="824"/>
                    </a:lnTo>
                    <a:close/>
                  </a:path>
                </a:pathLst>
              </a:custGeom>
              <a:noFill/>
              <a:ln w="9525">
                <a:solidFill>
                  <a:srgbClr val="A6A6A6"/>
                </a:solidFill>
                <a:round/>
                <a:headEnd/>
                <a:tailEnd/>
              </a:ln>
              <a:extLst>
                <a:ext uri="{909E8E84-426E-40DD-AFC4-6F175D3DCCD1}">
                  <a14:hiddenFill xmlns:a14="http://schemas.microsoft.com/office/drawing/2010/main">
                    <a:solidFill>
                      <a:srgbClr val="FFFFFF"/>
                    </a:solidFill>
                  </a14:hiddenFill>
                </a:ext>
              </a:extLst>
            </p:spPr>
            <p:txBody>
              <a:bodyPr rot="0" vert="horz" wrap="square" lIns="110837" tIns="55418" rIns="110837" bIns="55418" anchor="t" anchorCtr="0" upright="1">
                <a:noAutofit/>
              </a:bodyPr>
              <a:lstStyle/>
              <a:p>
                <a:endParaRPr lang="en-US" sz="2424" dirty="0">
                  <a:latin typeface="+mj-lt"/>
                </a:endParaRPr>
              </a:p>
            </p:txBody>
          </p:sp>
        </p:grpSp>
        <p:grpSp>
          <p:nvGrpSpPr>
            <p:cNvPr id="26" name="Group 25"/>
            <p:cNvGrpSpPr>
              <a:grpSpLocks/>
            </p:cNvGrpSpPr>
            <p:nvPr/>
          </p:nvGrpSpPr>
          <p:grpSpPr bwMode="auto">
            <a:xfrm>
              <a:off x="353695" y="443774"/>
              <a:ext cx="1079500" cy="1046480"/>
              <a:chOff x="353695" y="443774"/>
              <a:chExt cx="1700" cy="1648"/>
            </a:xfrm>
          </p:grpSpPr>
          <p:sp>
            <p:nvSpPr>
              <p:cNvPr id="69" name="Freeform 68"/>
              <p:cNvSpPr>
                <a:spLocks/>
              </p:cNvSpPr>
              <p:nvPr/>
            </p:nvSpPr>
            <p:spPr bwMode="auto">
              <a:xfrm>
                <a:off x="353695" y="443774"/>
                <a:ext cx="1700" cy="1648"/>
              </a:xfrm>
              <a:custGeom>
                <a:avLst/>
                <a:gdLst>
                  <a:gd name="T0" fmla="+- 0 7490 6710"/>
                  <a:gd name="T1" fmla="*/ T0 w 1700"/>
                  <a:gd name="T2" fmla="+- 0 3924 3921"/>
                  <a:gd name="T3" fmla="*/ 3924 h 1648"/>
                  <a:gd name="T4" fmla="+- 0 7355 6710"/>
                  <a:gd name="T5" fmla="*/ T4 w 1700"/>
                  <a:gd name="T6" fmla="+- 0 3945 3921"/>
                  <a:gd name="T7" fmla="*/ 3945 h 1648"/>
                  <a:gd name="T8" fmla="+- 0 7229 6710"/>
                  <a:gd name="T9" fmla="*/ T8 w 1700"/>
                  <a:gd name="T10" fmla="+- 0 3986 3921"/>
                  <a:gd name="T11" fmla="*/ 3986 h 1648"/>
                  <a:gd name="T12" fmla="+- 0 7112 6710"/>
                  <a:gd name="T13" fmla="*/ T12 w 1700"/>
                  <a:gd name="T14" fmla="+- 0 4045 3921"/>
                  <a:gd name="T15" fmla="*/ 4045 h 1648"/>
                  <a:gd name="T16" fmla="+- 0 7006 6710"/>
                  <a:gd name="T17" fmla="*/ T16 w 1700"/>
                  <a:gd name="T18" fmla="+- 0 4119 3921"/>
                  <a:gd name="T19" fmla="*/ 4119 h 1648"/>
                  <a:gd name="T20" fmla="+- 0 6914 6710"/>
                  <a:gd name="T21" fmla="*/ T20 w 1700"/>
                  <a:gd name="T22" fmla="+- 0 4209 3921"/>
                  <a:gd name="T23" fmla="*/ 4209 h 1648"/>
                  <a:gd name="T24" fmla="+- 0 6837 6710"/>
                  <a:gd name="T25" fmla="*/ T24 w 1700"/>
                  <a:gd name="T26" fmla="+- 0 4311 3921"/>
                  <a:gd name="T27" fmla="*/ 4311 h 1648"/>
                  <a:gd name="T28" fmla="+- 0 6776 6710"/>
                  <a:gd name="T29" fmla="*/ T28 w 1700"/>
                  <a:gd name="T30" fmla="+- 0 4424 3921"/>
                  <a:gd name="T31" fmla="*/ 4424 h 1648"/>
                  <a:gd name="T32" fmla="+- 0 6734 6710"/>
                  <a:gd name="T33" fmla="*/ T32 w 1700"/>
                  <a:gd name="T34" fmla="+- 0 4547 3921"/>
                  <a:gd name="T35" fmla="*/ 4547 h 1648"/>
                  <a:gd name="T36" fmla="+- 0 6712 6710"/>
                  <a:gd name="T37" fmla="*/ T36 w 1700"/>
                  <a:gd name="T38" fmla="+- 0 4677 3921"/>
                  <a:gd name="T39" fmla="*/ 4677 h 1648"/>
                  <a:gd name="T40" fmla="+- 0 6712 6710"/>
                  <a:gd name="T41" fmla="*/ T40 w 1700"/>
                  <a:gd name="T42" fmla="+- 0 4813 3921"/>
                  <a:gd name="T43" fmla="*/ 4813 h 1648"/>
                  <a:gd name="T44" fmla="+- 0 6734 6710"/>
                  <a:gd name="T45" fmla="*/ T44 w 1700"/>
                  <a:gd name="T46" fmla="+- 0 4943 3921"/>
                  <a:gd name="T47" fmla="*/ 4943 h 1648"/>
                  <a:gd name="T48" fmla="+- 0 6776 6710"/>
                  <a:gd name="T49" fmla="*/ T48 w 1700"/>
                  <a:gd name="T50" fmla="+- 0 5066 3921"/>
                  <a:gd name="T51" fmla="*/ 5066 h 1648"/>
                  <a:gd name="T52" fmla="+- 0 6837 6710"/>
                  <a:gd name="T53" fmla="*/ T52 w 1700"/>
                  <a:gd name="T54" fmla="+- 0 5179 3921"/>
                  <a:gd name="T55" fmla="*/ 5179 h 1648"/>
                  <a:gd name="T56" fmla="+- 0 6914 6710"/>
                  <a:gd name="T57" fmla="*/ T56 w 1700"/>
                  <a:gd name="T58" fmla="+- 0 5281 3921"/>
                  <a:gd name="T59" fmla="*/ 5281 h 1648"/>
                  <a:gd name="T60" fmla="+- 0 7006 6710"/>
                  <a:gd name="T61" fmla="*/ T60 w 1700"/>
                  <a:gd name="T62" fmla="+- 0 5371 3921"/>
                  <a:gd name="T63" fmla="*/ 5371 h 1648"/>
                  <a:gd name="T64" fmla="+- 0 7112 6710"/>
                  <a:gd name="T65" fmla="*/ T64 w 1700"/>
                  <a:gd name="T66" fmla="+- 0 5445 3921"/>
                  <a:gd name="T67" fmla="*/ 5445 h 1648"/>
                  <a:gd name="T68" fmla="+- 0 7229 6710"/>
                  <a:gd name="T69" fmla="*/ T68 w 1700"/>
                  <a:gd name="T70" fmla="+- 0 5504 3921"/>
                  <a:gd name="T71" fmla="*/ 5504 h 1648"/>
                  <a:gd name="T72" fmla="+- 0 7355 6710"/>
                  <a:gd name="T73" fmla="*/ T72 w 1700"/>
                  <a:gd name="T74" fmla="+- 0 5545 3921"/>
                  <a:gd name="T75" fmla="*/ 5545 h 1648"/>
                  <a:gd name="T76" fmla="+- 0 7490 6710"/>
                  <a:gd name="T77" fmla="*/ T76 w 1700"/>
                  <a:gd name="T78" fmla="+- 0 5566 3921"/>
                  <a:gd name="T79" fmla="*/ 5566 h 1648"/>
                  <a:gd name="T80" fmla="+- 0 7629 6710"/>
                  <a:gd name="T81" fmla="*/ T80 w 1700"/>
                  <a:gd name="T82" fmla="+- 0 5566 3921"/>
                  <a:gd name="T83" fmla="*/ 5566 h 1648"/>
                  <a:gd name="T84" fmla="+- 0 7764 6710"/>
                  <a:gd name="T85" fmla="*/ T84 w 1700"/>
                  <a:gd name="T86" fmla="+- 0 5545 3921"/>
                  <a:gd name="T87" fmla="*/ 5545 h 1648"/>
                  <a:gd name="T88" fmla="+- 0 7890 6710"/>
                  <a:gd name="T89" fmla="*/ T88 w 1700"/>
                  <a:gd name="T90" fmla="+- 0 5504 3921"/>
                  <a:gd name="T91" fmla="*/ 5504 h 1648"/>
                  <a:gd name="T92" fmla="+- 0 8007 6710"/>
                  <a:gd name="T93" fmla="*/ T92 w 1700"/>
                  <a:gd name="T94" fmla="+- 0 5445 3921"/>
                  <a:gd name="T95" fmla="*/ 5445 h 1648"/>
                  <a:gd name="T96" fmla="+- 0 8113 6710"/>
                  <a:gd name="T97" fmla="*/ T96 w 1700"/>
                  <a:gd name="T98" fmla="+- 0 5371 3921"/>
                  <a:gd name="T99" fmla="*/ 5371 h 1648"/>
                  <a:gd name="T100" fmla="+- 0 8205 6710"/>
                  <a:gd name="T101" fmla="*/ T100 w 1700"/>
                  <a:gd name="T102" fmla="+- 0 5281 3921"/>
                  <a:gd name="T103" fmla="*/ 5281 h 1648"/>
                  <a:gd name="T104" fmla="+- 0 8282 6710"/>
                  <a:gd name="T105" fmla="*/ T104 w 1700"/>
                  <a:gd name="T106" fmla="+- 0 5179 3921"/>
                  <a:gd name="T107" fmla="*/ 5179 h 1648"/>
                  <a:gd name="T108" fmla="+- 0 8343 6710"/>
                  <a:gd name="T109" fmla="*/ T108 w 1700"/>
                  <a:gd name="T110" fmla="+- 0 5066 3921"/>
                  <a:gd name="T111" fmla="*/ 5066 h 1648"/>
                  <a:gd name="T112" fmla="+- 0 8385 6710"/>
                  <a:gd name="T113" fmla="*/ T112 w 1700"/>
                  <a:gd name="T114" fmla="+- 0 4943 3921"/>
                  <a:gd name="T115" fmla="*/ 4943 h 1648"/>
                  <a:gd name="T116" fmla="+- 0 8407 6710"/>
                  <a:gd name="T117" fmla="*/ T116 w 1700"/>
                  <a:gd name="T118" fmla="+- 0 4813 3921"/>
                  <a:gd name="T119" fmla="*/ 4813 h 1648"/>
                  <a:gd name="T120" fmla="+- 0 8407 6710"/>
                  <a:gd name="T121" fmla="*/ T120 w 1700"/>
                  <a:gd name="T122" fmla="+- 0 4677 3921"/>
                  <a:gd name="T123" fmla="*/ 4677 h 1648"/>
                  <a:gd name="T124" fmla="+- 0 8385 6710"/>
                  <a:gd name="T125" fmla="*/ T124 w 1700"/>
                  <a:gd name="T126" fmla="+- 0 4547 3921"/>
                  <a:gd name="T127" fmla="*/ 4547 h 1648"/>
                  <a:gd name="T128" fmla="+- 0 8343 6710"/>
                  <a:gd name="T129" fmla="*/ T128 w 1700"/>
                  <a:gd name="T130" fmla="+- 0 4424 3921"/>
                  <a:gd name="T131" fmla="*/ 4424 h 1648"/>
                  <a:gd name="T132" fmla="+- 0 8282 6710"/>
                  <a:gd name="T133" fmla="*/ T132 w 1700"/>
                  <a:gd name="T134" fmla="+- 0 4311 3921"/>
                  <a:gd name="T135" fmla="*/ 4311 h 1648"/>
                  <a:gd name="T136" fmla="+- 0 8205 6710"/>
                  <a:gd name="T137" fmla="*/ T136 w 1700"/>
                  <a:gd name="T138" fmla="+- 0 4209 3921"/>
                  <a:gd name="T139" fmla="*/ 4209 h 1648"/>
                  <a:gd name="T140" fmla="+- 0 8113 6710"/>
                  <a:gd name="T141" fmla="*/ T140 w 1700"/>
                  <a:gd name="T142" fmla="+- 0 4119 3921"/>
                  <a:gd name="T143" fmla="*/ 4119 h 1648"/>
                  <a:gd name="T144" fmla="+- 0 8007 6710"/>
                  <a:gd name="T145" fmla="*/ T144 w 1700"/>
                  <a:gd name="T146" fmla="+- 0 4045 3921"/>
                  <a:gd name="T147" fmla="*/ 4045 h 1648"/>
                  <a:gd name="T148" fmla="+- 0 7890 6710"/>
                  <a:gd name="T149" fmla="*/ T148 w 1700"/>
                  <a:gd name="T150" fmla="+- 0 3986 3921"/>
                  <a:gd name="T151" fmla="*/ 3986 h 1648"/>
                  <a:gd name="T152" fmla="+- 0 7764 6710"/>
                  <a:gd name="T153" fmla="*/ T152 w 1700"/>
                  <a:gd name="T154" fmla="+- 0 3945 3921"/>
                  <a:gd name="T155" fmla="*/ 3945 h 1648"/>
                  <a:gd name="T156" fmla="+- 0 7629 6710"/>
                  <a:gd name="T157" fmla="*/ T156 w 1700"/>
                  <a:gd name="T158" fmla="+- 0 3924 3921"/>
                  <a:gd name="T159" fmla="*/ 3924 h 1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00" h="1648">
                    <a:moveTo>
                      <a:pt x="850" y="0"/>
                    </a:moveTo>
                    <a:lnTo>
                      <a:pt x="780" y="3"/>
                    </a:lnTo>
                    <a:lnTo>
                      <a:pt x="712" y="11"/>
                    </a:lnTo>
                    <a:lnTo>
                      <a:pt x="645" y="24"/>
                    </a:lnTo>
                    <a:lnTo>
                      <a:pt x="581" y="42"/>
                    </a:lnTo>
                    <a:lnTo>
                      <a:pt x="519" y="65"/>
                    </a:lnTo>
                    <a:lnTo>
                      <a:pt x="459" y="92"/>
                    </a:lnTo>
                    <a:lnTo>
                      <a:pt x="402" y="124"/>
                    </a:lnTo>
                    <a:lnTo>
                      <a:pt x="348" y="159"/>
                    </a:lnTo>
                    <a:lnTo>
                      <a:pt x="296" y="198"/>
                    </a:lnTo>
                    <a:lnTo>
                      <a:pt x="249" y="241"/>
                    </a:lnTo>
                    <a:lnTo>
                      <a:pt x="204" y="288"/>
                    </a:lnTo>
                    <a:lnTo>
                      <a:pt x="164" y="337"/>
                    </a:lnTo>
                    <a:lnTo>
                      <a:pt x="127" y="390"/>
                    </a:lnTo>
                    <a:lnTo>
                      <a:pt x="94" y="445"/>
                    </a:lnTo>
                    <a:lnTo>
                      <a:pt x="66" y="503"/>
                    </a:lnTo>
                    <a:lnTo>
                      <a:pt x="43" y="564"/>
                    </a:lnTo>
                    <a:lnTo>
                      <a:pt x="24" y="626"/>
                    </a:lnTo>
                    <a:lnTo>
                      <a:pt x="11" y="690"/>
                    </a:lnTo>
                    <a:lnTo>
                      <a:pt x="2" y="756"/>
                    </a:lnTo>
                    <a:lnTo>
                      <a:pt x="0" y="824"/>
                    </a:lnTo>
                    <a:lnTo>
                      <a:pt x="2" y="892"/>
                    </a:lnTo>
                    <a:lnTo>
                      <a:pt x="11" y="958"/>
                    </a:lnTo>
                    <a:lnTo>
                      <a:pt x="24" y="1022"/>
                    </a:lnTo>
                    <a:lnTo>
                      <a:pt x="43" y="1084"/>
                    </a:lnTo>
                    <a:lnTo>
                      <a:pt x="66" y="1145"/>
                    </a:lnTo>
                    <a:lnTo>
                      <a:pt x="94" y="1203"/>
                    </a:lnTo>
                    <a:lnTo>
                      <a:pt x="127" y="1258"/>
                    </a:lnTo>
                    <a:lnTo>
                      <a:pt x="164" y="1311"/>
                    </a:lnTo>
                    <a:lnTo>
                      <a:pt x="204" y="1360"/>
                    </a:lnTo>
                    <a:lnTo>
                      <a:pt x="249" y="1407"/>
                    </a:lnTo>
                    <a:lnTo>
                      <a:pt x="296" y="1450"/>
                    </a:lnTo>
                    <a:lnTo>
                      <a:pt x="348" y="1489"/>
                    </a:lnTo>
                    <a:lnTo>
                      <a:pt x="402" y="1524"/>
                    </a:lnTo>
                    <a:lnTo>
                      <a:pt x="459" y="1556"/>
                    </a:lnTo>
                    <a:lnTo>
                      <a:pt x="519" y="1583"/>
                    </a:lnTo>
                    <a:lnTo>
                      <a:pt x="581" y="1606"/>
                    </a:lnTo>
                    <a:lnTo>
                      <a:pt x="645" y="1624"/>
                    </a:lnTo>
                    <a:lnTo>
                      <a:pt x="712" y="1637"/>
                    </a:lnTo>
                    <a:lnTo>
                      <a:pt x="780" y="1645"/>
                    </a:lnTo>
                    <a:lnTo>
                      <a:pt x="850" y="1648"/>
                    </a:lnTo>
                    <a:lnTo>
                      <a:pt x="919" y="1645"/>
                    </a:lnTo>
                    <a:lnTo>
                      <a:pt x="987" y="1637"/>
                    </a:lnTo>
                    <a:lnTo>
                      <a:pt x="1054" y="1624"/>
                    </a:lnTo>
                    <a:lnTo>
                      <a:pt x="1118" y="1606"/>
                    </a:lnTo>
                    <a:lnTo>
                      <a:pt x="1180" y="1583"/>
                    </a:lnTo>
                    <a:lnTo>
                      <a:pt x="1240" y="1556"/>
                    </a:lnTo>
                    <a:lnTo>
                      <a:pt x="1297" y="1524"/>
                    </a:lnTo>
                    <a:lnTo>
                      <a:pt x="1352" y="1489"/>
                    </a:lnTo>
                    <a:lnTo>
                      <a:pt x="1403" y="1450"/>
                    </a:lnTo>
                    <a:lnTo>
                      <a:pt x="1451" y="1407"/>
                    </a:lnTo>
                    <a:lnTo>
                      <a:pt x="1495" y="1360"/>
                    </a:lnTo>
                    <a:lnTo>
                      <a:pt x="1536" y="1311"/>
                    </a:lnTo>
                    <a:lnTo>
                      <a:pt x="1572" y="1258"/>
                    </a:lnTo>
                    <a:lnTo>
                      <a:pt x="1605" y="1203"/>
                    </a:lnTo>
                    <a:lnTo>
                      <a:pt x="1633" y="1145"/>
                    </a:lnTo>
                    <a:lnTo>
                      <a:pt x="1656" y="1084"/>
                    </a:lnTo>
                    <a:lnTo>
                      <a:pt x="1675" y="1022"/>
                    </a:lnTo>
                    <a:lnTo>
                      <a:pt x="1688" y="958"/>
                    </a:lnTo>
                    <a:lnTo>
                      <a:pt x="1697" y="892"/>
                    </a:lnTo>
                    <a:lnTo>
                      <a:pt x="1700" y="824"/>
                    </a:lnTo>
                    <a:lnTo>
                      <a:pt x="1697" y="756"/>
                    </a:lnTo>
                    <a:lnTo>
                      <a:pt x="1688" y="690"/>
                    </a:lnTo>
                    <a:lnTo>
                      <a:pt x="1675" y="626"/>
                    </a:lnTo>
                    <a:lnTo>
                      <a:pt x="1656" y="564"/>
                    </a:lnTo>
                    <a:lnTo>
                      <a:pt x="1633" y="503"/>
                    </a:lnTo>
                    <a:lnTo>
                      <a:pt x="1605" y="445"/>
                    </a:lnTo>
                    <a:lnTo>
                      <a:pt x="1572" y="390"/>
                    </a:lnTo>
                    <a:lnTo>
                      <a:pt x="1536" y="337"/>
                    </a:lnTo>
                    <a:lnTo>
                      <a:pt x="1495" y="288"/>
                    </a:lnTo>
                    <a:lnTo>
                      <a:pt x="1451" y="241"/>
                    </a:lnTo>
                    <a:lnTo>
                      <a:pt x="1403" y="198"/>
                    </a:lnTo>
                    <a:lnTo>
                      <a:pt x="1352" y="159"/>
                    </a:lnTo>
                    <a:lnTo>
                      <a:pt x="1297" y="124"/>
                    </a:lnTo>
                    <a:lnTo>
                      <a:pt x="1240" y="92"/>
                    </a:lnTo>
                    <a:lnTo>
                      <a:pt x="1180" y="65"/>
                    </a:lnTo>
                    <a:lnTo>
                      <a:pt x="1118" y="42"/>
                    </a:lnTo>
                    <a:lnTo>
                      <a:pt x="1054" y="24"/>
                    </a:lnTo>
                    <a:lnTo>
                      <a:pt x="987" y="11"/>
                    </a:lnTo>
                    <a:lnTo>
                      <a:pt x="919" y="3"/>
                    </a:lnTo>
                    <a:lnTo>
                      <a:pt x="850"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grpSp>
        <p:grpSp>
          <p:nvGrpSpPr>
            <p:cNvPr id="27" name="Group 26"/>
            <p:cNvGrpSpPr>
              <a:grpSpLocks/>
            </p:cNvGrpSpPr>
            <p:nvPr/>
          </p:nvGrpSpPr>
          <p:grpSpPr bwMode="auto">
            <a:xfrm>
              <a:off x="361859" y="451938"/>
              <a:ext cx="1079500" cy="1046480"/>
              <a:chOff x="361859" y="451938"/>
              <a:chExt cx="1700" cy="1648"/>
            </a:xfrm>
          </p:grpSpPr>
          <p:sp>
            <p:nvSpPr>
              <p:cNvPr id="68" name="Freeform 67"/>
              <p:cNvSpPr>
                <a:spLocks/>
              </p:cNvSpPr>
              <p:nvPr/>
            </p:nvSpPr>
            <p:spPr bwMode="auto">
              <a:xfrm>
                <a:off x="361859" y="451938"/>
                <a:ext cx="1700" cy="1648"/>
              </a:xfrm>
              <a:custGeom>
                <a:avLst/>
                <a:gdLst>
                  <a:gd name="T0" fmla="+- 0 6712 6710"/>
                  <a:gd name="T1" fmla="*/ T0 w 1700"/>
                  <a:gd name="T2" fmla="+- 0 4677 3921"/>
                  <a:gd name="T3" fmla="*/ 4677 h 1648"/>
                  <a:gd name="T4" fmla="+- 0 6734 6710"/>
                  <a:gd name="T5" fmla="*/ T4 w 1700"/>
                  <a:gd name="T6" fmla="+- 0 4547 3921"/>
                  <a:gd name="T7" fmla="*/ 4547 h 1648"/>
                  <a:gd name="T8" fmla="+- 0 6776 6710"/>
                  <a:gd name="T9" fmla="*/ T8 w 1700"/>
                  <a:gd name="T10" fmla="+- 0 4424 3921"/>
                  <a:gd name="T11" fmla="*/ 4424 h 1648"/>
                  <a:gd name="T12" fmla="+- 0 6837 6710"/>
                  <a:gd name="T13" fmla="*/ T12 w 1700"/>
                  <a:gd name="T14" fmla="+- 0 4311 3921"/>
                  <a:gd name="T15" fmla="*/ 4311 h 1648"/>
                  <a:gd name="T16" fmla="+- 0 6914 6710"/>
                  <a:gd name="T17" fmla="*/ T16 w 1700"/>
                  <a:gd name="T18" fmla="+- 0 4209 3921"/>
                  <a:gd name="T19" fmla="*/ 4209 h 1648"/>
                  <a:gd name="T20" fmla="+- 0 7006 6710"/>
                  <a:gd name="T21" fmla="*/ T20 w 1700"/>
                  <a:gd name="T22" fmla="+- 0 4119 3921"/>
                  <a:gd name="T23" fmla="*/ 4119 h 1648"/>
                  <a:gd name="T24" fmla="+- 0 7112 6710"/>
                  <a:gd name="T25" fmla="*/ T24 w 1700"/>
                  <a:gd name="T26" fmla="+- 0 4045 3921"/>
                  <a:gd name="T27" fmla="*/ 4045 h 1648"/>
                  <a:gd name="T28" fmla="+- 0 7229 6710"/>
                  <a:gd name="T29" fmla="*/ T28 w 1700"/>
                  <a:gd name="T30" fmla="+- 0 3986 3921"/>
                  <a:gd name="T31" fmla="*/ 3986 h 1648"/>
                  <a:gd name="T32" fmla="+- 0 7355 6710"/>
                  <a:gd name="T33" fmla="*/ T32 w 1700"/>
                  <a:gd name="T34" fmla="+- 0 3945 3921"/>
                  <a:gd name="T35" fmla="*/ 3945 h 1648"/>
                  <a:gd name="T36" fmla="+- 0 7490 6710"/>
                  <a:gd name="T37" fmla="*/ T36 w 1700"/>
                  <a:gd name="T38" fmla="+- 0 3924 3921"/>
                  <a:gd name="T39" fmla="*/ 3924 h 1648"/>
                  <a:gd name="T40" fmla="+- 0 7629 6710"/>
                  <a:gd name="T41" fmla="*/ T40 w 1700"/>
                  <a:gd name="T42" fmla="+- 0 3924 3921"/>
                  <a:gd name="T43" fmla="*/ 3924 h 1648"/>
                  <a:gd name="T44" fmla="+- 0 7764 6710"/>
                  <a:gd name="T45" fmla="*/ T44 w 1700"/>
                  <a:gd name="T46" fmla="+- 0 3945 3921"/>
                  <a:gd name="T47" fmla="*/ 3945 h 1648"/>
                  <a:gd name="T48" fmla="+- 0 7890 6710"/>
                  <a:gd name="T49" fmla="*/ T48 w 1700"/>
                  <a:gd name="T50" fmla="+- 0 3986 3921"/>
                  <a:gd name="T51" fmla="*/ 3986 h 1648"/>
                  <a:gd name="T52" fmla="+- 0 8007 6710"/>
                  <a:gd name="T53" fmla="*/ T52 w 1700"/>
                  <a:gd name="T54" fmla="+- 0 4045 3921"/>
                  <a:gd name="T55" fmla="*/ 4045 h 1648"/>
                  <a:gd name="T56" fmla="+- 0 8113 6710"/>
                  <a:gd name="T57" fmla="*/ T56 w 1700"/>
                  <a:gd name="T58" fmla="+- 0 4119 3921"/>
                  <a:gd name="T59" fmla="*/ 4119 h 1648"/>
                  <a:gd name="T60" fmla="+- 0 8205 6710"/>
                  <a:gd name="T61" fmla="*/ T60 w 1700"/>
                  <a:gd name="T62" fmla="+- 0 4209 3921"/>
                  <a:gd name="T63" fmla="*/ 4209 h 1648"/>
                  <a:gd name="T64" fmla="+- 0 8282 6710"/>
                  <a:gd name="T65" fmla="*/ T64 w 1700"/>
                  <a:gd name="T66" fmla="+- 0 4311 3921"/>
                  <a:gd name="T67" fmla="*/ 4311 h 1648"/>
                  <a:gd name="T68" fmla="+- 0 8343 6710"/>
                  <a:gd name="T69" fmla="*/ T68 w 1700"/>
                  <a:gd name="T70" fmla="+- 0 4424 3921"/>
                  <a:gd name="T71" fmla="*/ 4424 h 1648"/>
                  <a:gd name="T72" fmla="+- 0 8385 6710"/>
                  <a:gd name="T73" fmla="*/ T72 w 1700"/>
                  <a:gd name="T74" fmla="+- 0 4547 3921"/>
                  <a:gd name="T75" fmla="*/ 4547 h 1648"/>
                  <a:gd name="T76" fmla="+- 0 8407 6710"/>
                  <a:gd name="T77" fmla="*/ T76 w 1700"/>
                  <a:gd name="T78" fmla="+- 0 4677 3921"/>
                  <a:gd name="T79" fmla="*/ 4677 h 1648"/>
                  <a:gd name="T80" fmla="+- 0 8407 6710"/>
                  <a:gd name="T81" fmla="*/ T80 w 1700"/>
                  <a:gd name="T82" fmla="+- 0 4813 3921"/>
                  <a:gd name="T83" fmla="*/ 4813 h 1648"/>
                  <a:gd name="T84" fmla="+- 0 8385 6710"/>
                  <a:gd name="T85" fmla="*/ T84 w 1700"/>
                  <a:gd name="T86" fmla="+- 0 4943 3921"/>
                  <a:gd name="T87" fmla="*/ 4943 h 1648"/>
                  <a:gd name="T88" fmla="+- 0 8343 6710"/>
                  <a:gd name="T89" fmla="*/ T88 w 1700"/>
                  <a:gd name="T90" fmla="+- 0 5066 3921"/>
                  <a:gd name="T91" fmla="*/ 5066 h 1648"/>
                  <a:gd name="T92" fmla="+- 0 8282 6710"/>
                  <a:gd name="T93" fmla="*/ T92 w 1700"/>
                  <a:gd name="T94" fmla="+- 0 5179 3921"/>
                  <a:gd name="T95" fmla="*/ 5179 h 1648"/>
                  <a:gd name="T96" fmla="+- 0 8205 6710"/>
                  <a:gd name="T97" fmla="*/ T96 w 1700"/>
                  <a:gd name="T98" fmla="+- 0 5281 3921"/>
                  <a:gd name="T99" fmla="*/ 5281 h 1648"/>
                  <a:gd name="T100" fmla="+- 0 8113 6710"/>
                  <a:gd name="T101" fmla="*/ T100 w 1700"/>
                  <a:gd name="T102" fmla="+- 0 5371 3921"/>
                  <a:gd name="T103" fmla="*/ 5371 h 1648"/>
                  <a:gd name="T104" fmla="+- 0 8007 6710"/>
                  <a:gd name="T105" fmla="*/ T104 w 1700"/>
                  <a:gd name="T106" fmla="+- 0 5445 3921"/>
                  <a:gd name="T107" fmla="*/ 5445 h 1648"/>
                  <a:gd name="T108" fmla="+- 0 7890 6710"/>
                  <a:gd name="T109" fmla="*/ T108 w 1700"/>
                  <a:gd name="T110" fmla="+- 0 5504 3921"/>
                  <a:gd name="T111" fmla="*/ 5504 h 1648"/>
                  <a:gd name="T112" fmla="+- 0 7764 6710"/>
                  <a:gd name="T113" fmla="*/ T112 w 1700"/>
                  <a:gd name="T114" fmla="+- 0 5545 3921"/>
                  <a:gd name="T115" fmla="*/ 5545 h 1648"/>
                  <a:gd name="T116" fmla="+- 0 7629 6710"/>
                  <a:gd name="T117" fmla="*/ T116 w 1700"/>
                  <a:gd name="T118" fmla="+- 0 5566 3921"/>
                  <a:gd name="T119" fmla="*/ 5566 h 1648"/>
                  <a:gd name="T120" fmla="+- 0 7490 6710"/>
                  <a:gd name="T121" fmla="*/ T120 w 1700"/>
                  <a:gd name="T122" fmla="+- 0 5566 3921"/>
                  <a:gd name="T123" fmla="*/ 5566 h 1648"/>
                  <a:gd name="T124" fmla="+- 0 7355 6710"/>
                  <a:gd name="T125" fmla="*/ T124 w 1700"/>
                  <a:gd name="T126" fmla="+- 0 5545 3921"/>
                  <a:gd name="T127" fmla="*/ 5545 h 1648"/>
                  <a:gd name="T128" fmla="+- 0 7229 6710"/>
                  <a:gd name="T129" fmla="*/ T128 w 1700"/>
                  <a:gd name="T130" fmla="+- 0 5504 3921"/>
                  <a:gd name="T131" fmla="*/ 5504 h 1648"/>
                  <a:gd name="T132" fmla="+- 0 7112 6710"/>
                  <a:gd name="T133" fmla="*/ T132 w 1700"/>
                  <a:gd name="T134" fmla="+- 0 5445 3921"/>
                  <a:gd name="T135" fmla="*/ 5445 h 1648"/>
                  <a:gd name="T136" fmla="+- 0 7006 6710"/>
                  <a:gd name="T137" fmla="*/ T136 w 1700"/>
                  <a:gd name="T138" fmla="+- 0 5371 3921"/>
                  <a:gd name="T139" fmla="*/ 5371 h 1648"/>
                  <a:gd name="T140" fmla="+- 0 6914 6710"/>
                  <a:gd name="T141" fmla="*/ T140 w 1700"/>
                  <a:gd name="T142" fmla="+- 0 5281 3921"/>
                  <a:gd name="T143" fmla="*/ 5281 h 1648"/>
                  <a:gd name="T144" fmla="+- 0 6837 6710"/>
                  <a:gd name="T145" fmla="*/ T144 w 1700"/>
                  <a:gd name="T146" fmla="+- 0 5179 3921"/>
                  <a:gd name="T147" fmla="*/ 5179 h 1648"/>
                  <a:gd name="T148" fmla="+- 0 6776 6710"/>
                  <a:gd name="T149" fmla="*/ T148 w 1700"/>
                  <a:gd name="T150" fmla="+- 0 5066 3921"/>
                  <a:gd name="T151" fmla="*/ 5066 h 1648"/>
                  <a:gd name="T152" fmla="+- 0 6734 6710"/>
                  <a:gd name="T153" fmla="*/ T152 w 1700"/>
                  <a:gd name="T154" fmla="+- 0 4943 3921"/>
                  <a:gd name="T155" fmla="*/ 4943 h 1648"/>
                  <a:gd name="T156" fmla="+- 0 6712 6710"/>
                  <a:gd name="T157" fmla="*/ T156 w 1700"/>
                  <a:gd name="T158" fmla="+- 0 4813 3921"/>
                  <a:gd name="T159" fmla="*/ 4813 h 1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00" h="1648">
                    <a:moveTo>
                      <a:pt x="0" y="824"/>
                    </a:moveTo>
                    <a:lnTo>
                      <a:pt x="2" y="756"/>
                    </a:lnTo>
                    <a:lnTo>
                      <a:pt x="11" y="690"/>
                    </a:lnTo>
                    <a:lnTo>
                      <a:pt x="24" y="626"/>
                    </a:lnTo>
                    <a:lnTo>
                      <a:pt x="43" y="564"/>
                    </a:lnTo>
                    <a:lnTo>
                      <a:pt x="66" y="503"/>
                    </a:lnTo>
                    <a:lnTo>
                      <a:pt x="94" y="445"/>
                    </a:lnTo>
                    <a:lnTo>
                      <a:pt x="127" y="390"/>
                    </a:lnTo>
                    <a:lnTo>
                      <a:pt x="164" y="337"/>
                    </a:lnTo>
                    <a:lnTo>
                      <a:pt x="204" y="288"/>
                    </a:lnTo>
                    <a:lnTo>
                      <a:pt x="249" y="241"/>
                    </a:lnTo>
                    <a:lnTo>
                      <a:pt x="296" y="198"/>
                    </a:lnTo>
                    <a:lnTo>
                      <a:pt x="348" y="159"/>
                    </a:lnTo>
                    <a:lnTo>
                      <a:pt x="402" y="124"/>
                    </a:lnTo>
                    <a:lnTo>
                      <a:pt x="459" y="92"/>
                    </a:lnTo>
                    <a:lnTo>
                      <a:pt x="519" y="65"/>
                    </a:lnTo>
                    <a:lnTo>
                      <a:pt x="581" y="42"/>
                    </a:lnTo>
                    <a:lnTo>
                      <a:pt x="645" y="24"/>
                    </a:lnTo>
                    <a:lnTo>
                      <a:pt x="712" y="11"/>
                    </a:lnTo>
                    <a:lnTo>
                      <a:pt x="780" y="3"/>
                    </a:lnTo>
                    <a:lnTo>
                      <a:pt x="850" y="0"/>
                    </a:lnTo>
                    <a:lnTo>
                      <a:pt x="919" y="3"/>
                    </a:lnTo>
                    <a:lnTo>
                      <a:pt x="987" y="11"/>
                    </a:lnTo>
                    <a:lnTo>
                      <a:pt x="1054" y="24"/>
                    </a:lnTo>
                    <a:lnTo>
                      <a:pt x="1118" y="42"/>
                    </a:lnTo>
                    <a:lnTo>
                      <a:pt x="1180" y="65"/>
                    </a:lnTo>
                    <a:lnTo>
                      <a:pt x="1240" y="92"/>
                    </a:lnTo>
                    <a:lnTo>
                      <a:pt x="1297" y="124"/>
                    </a:lnTo>
                    <a:lnTo>
                      <a:pt x="1352" y="159"/>
                    </a:lnTo>
                    <a:lnTo>
                      <a:pt x="1403" y="198"/>
                    </a:lnTo>
                    <a:lnTo>
                      <a:pt x="1451" y="241"/>
                    </a:lnTo>
                    <a:lnTo>
                      <a:pt x="1495" y="288"/>
                    </a:lnTo>
                    <a:lnTo>
                      <a:pt x="1536" y="337"/>
                    </a:lnTo>
                    <a:lnTo>
                      <a:pt x="1572" y="390"/>
                    </a:lnTo>
                    <a:lnTo>
                      <a:pt x="1605" y="445"/>
                    </a:lnTo>
                    <a:lnTo>
                      <a:pt x="1633" y="503"/>
                    </a:lnTo>
                    <a:lnTo>
                      <a:pt x="1656" y="564"/>
                    </a:lnTo>
                    <a:lnTo>
                      <a:pt x="1675" y="626"/>
                    </a:lnTo>
                    <a:lnTo>
                      <a:pt x="1688" y="690"/>
                    </a:lnTo>
                    <a:lnTo>
                      <a:pt x="1697" y="756"/>
                    </a:lnTo>
                    <a:lnTo>
                      <a:pt x="1700" y="824"/>
                    </a:lnTo>
                    <a:lnTo>
                      <a:pt x="1697" y="892"/>
                    </a:lnTo>
                    <a:lnTo>
                      <a:pt x="1688" y="958"/>
                    </a:lnTo>
                    <a:lnTo>
                      <a:pt x="1675" y="1022"/>
                    </a:lnTo>
                    <a:lnTo>
                      <a:pt x="1656" y="1084"/>
                    </a:lnTo>
                    <a:lnTo>
                      <a:pt x="1633" y="1145"/>
                    </a:lnTo>
                    <a:lnTo>
                      <a:pt x="1605" y="1203"/>
                    </a:lnTo>
                    <a:lnTo>
                      <a:pt x="1572" y="1258"/>
                    </a:lnTo>
                    <a:lnTo>
                      <a:pt x="1536" y="1311"/>
                    </a:lnTo>
                    <a:lnTo>
                      <a:pt x="1495" y="1360"/>
                    </a:lnTo>
                    <a:lnTo>
                      <a:pt x="1451" y="1407"/>
                    </a:lnTo>
                    <a:lnTo>
                      <a:pt x="1403" y="1450"/>
                    </a:lnTo>
                    <a:lnTo>
                      <a:pt x="1352" y="1489"/>
                    </a:lnTo>
                    <a:lnTo>
                      <a:pt x="1297" y="1524"/>
                    </a:lnTo>
                    <a:lnTo>
                      <a:pt x="1240" y="1556"/>
                    </a:lnTo>
                    <a:lnTo>
                      <a:pt x="1180" y="1583"/>
                    </a:lnTo>
                    <a:lnTo>
                      <a:pt x="1118" y="1606"/>
                    </a:lnTo>
                    <a:lnTo>
                      <a:pt x="1054" y="1624"/>
                    </a:lnTo>
                    <a:lnTo>
                      <a:pt x="987" y="1637"/>
                    </a:lnTo>
                    <a:lnTo>
                      <a:pt x="919" y="1645"/>
                    </a:lnTo>
                    <a:lnTo>
                      <a:pt x="850" y="1648"/>
                    </a:lnTo>
                    <a:lnTo>
                      <a:pt x="780" y="1645"/>
                    </a:lnTo>
                    <a:lnTo>
                      <a:pt x="712" y="1637"/>
                    </a:lnTo>
                    <a:lnTo>
                      <a:pt x="645" y="1624"/>
                    </a:lnTo>
                    <a:lnTo>
                      <a:pt x="581" y="1606"/>
                    </a:lnTo>
                    <a:lnTo>
                      <a:pt x="519" y="1583"/>
                    </a:lnTo>
                    <a:lnTo>
                      <a:pt x="459" y="1556"/>
                    </a:lnTo>
                    <a:lnTo>
                      <a:pt x="402" y="1524"/>
                    </a:lnTo>
                    <a:lnTo>
                      <a:pt x="348" y="1489"/>
                    </a:lnTo>
                    <a:lnTo>
                      <a:pt x="296" y="1450"/>
                    </a:lnTo>
                    <a:lnTo>
                      <a:pt x="249" y="1407"/>
                    </a:lnTo>
                    <a:lnTo>
                      <a:pt x="204" y="1360"/>
                    </a:lnTo>
                    <a:lnTo>
                      <a:pt x="164" y="1311"/>
                    </a:lnTo>
                    <a:lnTo>
                      <a:pt x="127" y="1258"/>
                    </a:lnTo>
                    <a:lnTo>
                      <a:pt x="94" y="1203"/>
                    </a:lnTo>
                    <a:lnTo>
                      <a:pt x="66" y="1145"/>
                    </a:lnTo>
                    <a:lnTo>
                      <a:pt x="43" y="1084"/>
                    </a:lnTo>
                    <a:lnTo>
                      <a:pt x="24" y="1022"/>
                    </a:lnTo>
                    <a:lnTo>
                      <a:pt x="11" y="958"/>
                    </a:lnTo>
                    <a:lnTo>
                      <a:pt x="2" y="892"/>
                    </a:lnTo>
                    <a:lnTo>
                      <a:pt x="0" y="824"/>
                    </a:lnTo>
                    <a:close/>
                  </a:path>
                </a:pathLst>
              </a:custGeom>
              <a:noFill/>
              <a:ln w="9525">
                <a:solidFill>
                  <a:srgbClr val="A6A6A6"/>
                </a:solidFill>
                <a:round/>
                <a:headEnd/>
                <a:tailEnd/>
              </a:ln>
              <a:extLst>
                <a:ext uri="{909E8E84-426E-40DD-AFC4-6F175D3DCCD1}">
                  <a14:hiddenFill xmlns:a14="http://schemas.microsoft.com/office/drawing/2010/main">
                    <a:solidFill>
                      <a:srgbClr val="FFFFFF"/>
                    </a:solidFill>
                  </a14:hiddenFill>
                </a:ext>
              </a:extLst>
            </p:spPr>
            <p:txBody>
              <a:bodyPr rot="0" vert="horz" wrap="square" lIns="110837" tIns="55418" rIns="110837" bIns="55418" anchor="t" anchorCtr="0" upright="1">
                <a:noAutofit/>
              </a:bodyPr>
              <a:lstStyle/>
              <a:p>
                <a:endParaRPr lang="en-US" sz="2424" dirty="0">
                  <a:latin typeface="+mj-lt"/>
                </a:endParaRPr>
              </a:p>
            </p:txBody>
          </p:sp>
        </p:grpSp>
        <p:grpSp>
          <p:nvGrpSpPr>
            <p:cNvPr id="28" name="Group 27"/>
            <p:cNvGrpSpPr>
              <a:grpSpLocks/>
            </p:cNvGrpSpPr>
            <p:nvPr/>
          </p:nvGrpSpPr>
          <p:grpSpPr bwMode="auto">
            <a:xfrm>
              <a:off x="876209" y="892810"/>
              <a:ext cx="1079500" cy="1046480"/>
              <a:chOff x="876209" y="892810"/>
              <a:chExt cx="1700" cy="1648"/>
            </a:xfrm>
          </p:grpSpPr>
          <p:sp>
            <p:nvSpPr>
              <p:cNvPr id="67" name="Freeform 66"/>
              <p:cNvSpPr>
                <a:spLocks/>
              </p:cNvSpPr>
              <p:nvPr/>
            </p:nvSpPr>
            <p:spPr bwMode="auto">
              <a:xfrm>
                <a:off x="876209" y="892810"/>
                <a:ext cx="1700" cy="1648"/>
              </a:xfrm>
              <a:custGeom>
                <a:avLst/>
                <a:gdLst>
                  <a:gd name="T0" fmla="+- 0 8310 7530"/>
                  <a:gd name="T1" fmla="*/ T0 w 1700"/>
                  <a:gd name="T2" fmla="+- 0 4624 4621"/>
                  <a:gd name="T3" fmla="*/ 4624 h 1648"/>
                  <a:gd name="T4" fmla="+- 0 8175 7530"/>
                  <a:gd name="T5" fmla="*/ T4 w 1700"/>
                  <a:gd name="T6" fmla="+- 0 4645 4621"/>
                  <a:gd name="T7" fmla="*/ 4645 h 1648"/>
                  <a:gd name="T8" fmla="+- 0 8049 7530"/>
                  <a:gd name="T9" fmla="*/ T8 w 1700"/>
                  <a:gd name="T10" fmla="+- 0 4686 4621"/>
                  <a:gd name="T11" fmla="*/ 4686 h 1648"/>
                  <a:gd name="T12" fmla="+- 0 7932 7530"/>
                  <a:gd name="T13" fmla="*/ T12 w 1700"/>
                  <a:gd name="T14" fmla="+- 0 4745 4621"/>
                  <a:gd name="T15" fmla="*/ 4745 h 1648"/>
                  <a:gd name="T16" fmla="+- 0 7826 7530"/>
                  <a:gd name="T17" fmla="*/ T16 w 1700"/>
                  <a:gd name="T18" fmla="+- 0 4819 4621"/>
                  <a:gd name="T19" fmla="*/ 4819 h 1648"/>
                  <a:gd name="T20" fmla="+- 0 7734 7530"/>
                  <a:gd name="T21" fmla="*/ T20 w 1700"/>
                  <a:gd name="T22" fmla="+- 0 4909 4621"/>
                  <a:gd name="T23" fmla="*/ 4909 h 1648"/>
                  <a:gd name="T24" fmla="+- 0 7657 7530"/>
                  <a:gd name="T25" fmla="*/ T24 w 1700"/>
                  <a:gd name="T26" fmla="+- 0 5011 4621"/>
                  <a:gd name="T27" fmla="*/ 5011 h 1648"/>
                  <a:gd name="T28" fmla="+- 0 7596 7530"/>
                  <a:gd name="T29" fmla="*/ T28 w 1700"/>
                  <a:gd name="T30" fmla="+- 0 5124 4621"/>
                  <a:gd name="T31" fmla="*/ 5124 h 1648"/>
                  <a:gd name="T32" fmla="+- 0 7554 7530"/>
                  <a:gd name="T33" fmla="*/ T32 w 1700"/>
                  <a:gd name="T34" fmla="+- 0 5247 4621"/>
                  <a:gd name="T35" fmla="*/ 5247 h 1648"/>
                  <a:gd name="T36" fmla="+- 0 7532 7530"/>
                  <a:gd name="T37" fmla="*/ T36 w 1700"/>
                  <a:gd name="T38" fmla="+- 0 5377 4621"/>
                  <a:gd name="T39" fmla="*/ 5377 h 1648"/>
                  <a:gd name="T40" fmla="+- 0 7532 7530"/>
                  <a:gd name="T41" fmla="*/ T40 w 1700"/>
                  <a:gd name="T42" fmla="+- 0 5513 4621"/>
                  <a:gd name="T43" fmla="*/ 5513 h 1648"/>
                  <a:gd name="T44" fmla="+- 0 7554 7530"/>
                  <a:gd name="T45" fmla="*/ T44 w 1700"/>
                  <a:gd name="T46" fmla="+- 0 5643 4621"/>
                  <a:gd name="T47" fmla="*/ 5643 h 1648"/>
                  <a:gd name="T48" fmla="+- 0 7596 7530"/>
                  <a:gd name="T49" fmla="*/ T48 w 1700"/>
                  <a:gd name="T50" fmla="+- 0 5766 4621"/>
                  <a:gd name="T51" fmla="*/ 5766 h 1648"/>
                  <a:gd name="T52" fmla="+- 0 7657 7530"/>
                  <a:gd name="T53" fmla="*/ T52 w 1700"/>
                  <a:gd name="T54" fmla="+- 0 5879 4621"/>
                  <a:gd name="T55" fmla="*/ 5879 h 1648"/>
                  <a:gd name="T56" fmla="+- 0 7734 7530"/>
                  <a:gd name="T57" fmla="*/ T56 w 1700"/>
                  <a:gd name="T58" fmla="+- 0 5981 4621"/>
                  <a:gd name="T59" fmla="*/ 5981 h 1648"/>
                  <a:gd name="T60" fmla="+- 0 7826 7530"/>
                  <a:gd name="T61" fmla="*/ T60 w 1700"/>
                  <a:gd name="T62" fmla="+- 0 6071 4621"/>
                  <a:gd name="T63" fmla="*/ 6071 h 1648"/>
                  <a:gd name="T64" fmla="+- 0 7932 7530"/>
                  <a:gd name="T65" fmla="*/ T64 w 1700"/>
                  <a:gd name="T66" fmla="+- 0 6145 4621"/>
                  <a:gd name="T67" fmla="*/ 6145 h 1648"/>
                  <a:gd name="T68" fmla="+- 0 8049 7530"/>
                  <a:gd name="T69" fmla="*/ T68 w 1700"/>
                  <a:gd name="T70" fmla="+- 0 6204 4621"/>
                  <a:gd name="T71" fmla="*/ 6204 h 1648"/>
                  <a:gd name="T72" fmla="+- 0 8175 7530"/>
                  <a:gd name="T73" fmla="*/ T72 w 1700"/>
                  <a:gd name="T74" fmla="+- 0 6245 4621"/>
                  <a:gd name="T75" fmla="*/ 6245 h 1648"/>
                  <a:gd name="T76" fmla="+- 0 8310 7530"/>
                  <a:gd name="T77" fmla="*/ T76 w 1700"/>
                  <a:gd name="T78" fmla="+- 0 6266 4621"/>
                  <a:gd name="T79" fmla="*/ 6266 h 1648"/>
                  <a:gd name="T80" fmla="+- 0 8449 7530"/>
                  <a:gd name="T81" fmla="*/ T80 w 1700"/>
                  <a:gd name="T82" fmla="+- 0 6266 4621"/>
                  <a:gd name="T83" fmla="*/ 6266 h 1648"/>
                  <a:gd name="T84" fmla="+- 0 8584 7530"/>
                  <a:gd name="T85" fmla="*/ T84 w 1700"/>
                  <a:gd name="T86" fmla="+- 0 6245 4621"/>
                  <a:gd name="T87" fmla="*/ 6245 h 1648"/>
                  <a:gd name="T88" fmla="+- 0 8710 7530"/>
                  <a:gd name="T89" fmla="*/ T88 w 1700"/>
                  <a:gd name="T90" fmla="+- 0 6204 4621"/>
                  <a:gd name="T91" fmla="*/ 6204 h 1648"/>
                  <a:gd name="T92" fmla="+- 0 8827 7530"/>
                  <a:gd name="T93" fmla="*/ T92 w 1700"/>
                  <a:gd name="T94" fmla="+- 0 6145 4621"/>
                  <a:gd name="T95" fmla="*/ 6145 h 1648"/>
                  <a:gd name="T96" fmla="+- 0 8933 7530"/>
                  <a:gd name="T97" fmla="*/ T96 w 1700"/>
                  <a:gd name="T98" fmla="+- 0 6071 4621"/>
                  <a:gd name="T99" fmla="*/ 6071 h 1648"/>
                  <a:gd name="T100" fmla="+- 0 9025 7530"/>
                  <a:gd name="T101" fmla="*/ T100 w 1700"/>
                  <a:gd name="T102" fmla="+- 0 5981 4621"/>
                  <a:gd name="T103" fmla="*/ 5981 h 1648"/>
                  <a:gd name="T104" fmla="+- 0 9102 7530"/>
                  <a:gd name="T105" fmla="*/ T104 w 1700"/>
                  <a:gd name="T106" fmla="+- 0 5879 4621"/>
                  <a:gd name="T107" fmla="*/ 5879 h 1648"/>
                  <a:gd name="T108" fmla="+- 0 9163 7530"/>
                  <a:gd name="T109" fmla="*/ T108 w 1700"/>
                  <a:gd name="T110" fmla="+- 0 5766 4621"/>
                  <a:gd name="T111" fmla="*/ 5766 h 1648"/>
                  <a:gd name="T112" fmla="+- 0 9205 7530"/>
                  <a:gd name="T113" fmla="*/ T112 w 1700"/>
                  <a:gd name="T114" fmla="+- 0 5643 4621"/>
                  <a:gd name="T115" fmla="*/ 5643 h 1648"/>
                  <a:gd name="T116" fmla="+- 0 9227 7530"/>
                  <a:gd name="T117" fmla="*/ T116 w 1700"/>
                  <a:gd name="T118" fmla="+- 0 5513 4621"/>
                  <a:gd name="T119" fmla="*/ 5513 h 1648"/>
                  <a:gd name="T120" fmla="+- 0 9227 7530"/>
                  <a:gd name="T121" fmla="*/ T120 w 1700"/>
                  <a:gd name="T122" fmla="+- 0 5377 4621"/>
                  <a:gd name="T123" fmla="*/ 5377 h 1648"/>
                  <a:gd name="T124" fmla="+- 0 9205 7530"/>
                  <a:gd name="T125" fmla="*/ T124 w 1700"/>
                  <a:gd name="T126" fmla="+- 0 5247 4621"/>
                  <a:gd name="T127" fmla="*/ 5247 h 1648"/>
                  <a:gd name="T128" fmla="+- 0 9163 7530"/>
                  <a:gd name="T129" fmla="*/ T128 w 1700"/>
                  <a:gd name="T130" fmla="+- 0 5124 4621"/>
                  <a:gd name="T131" fmla="*/ 5124 h 1648"/>
                  <a:gd name="T132" fmla="+- 0 9102 7530"/>
                  <a:gd name="T133" fmla="*/ T132 w 1700"/>
                  <a:gd name="T134" fmla="+- 0 5011 4621"/>
                  <a:gd name="T135" fmla="*/ 5011 h 1648"/>
                  <a:gd name="T136" fmla="+- 0 9025 7530"/>
                  <a:gd name="T137" fmla="*/ T136 w 1700"/>
                  <a:gd name="T138" fmla="+- 0 4909 4621"/>
                  <a:gd name="T139" fmla="*/ 4909 h 1648"/>
                  <a:gd name="T140" fmla="+- 0 8933 7530"/>
                  <a:gd name="T141" fmla="*/ T140 w 1700"/>
                  <a:gd name="T142" fmla="+- 0 4819 4621"/>
                  <a:gd name="T143" fmla="*/ 4819 h 1648"/>
                  <a:gd name="T144" fmla="+- 0 8827 7530"/>
                  <a:gd name="T145" fmla="*/ T144 w 1700"/>
                  <a:gd name="T146" fmla="+- 0 4745 4621"/>
                  <a:gd name="T147" fmla="*/ 4745 h 1648"/>
                  <a:gd name="T148" fmla="+- 0 8710 7530"/>
                  <a:gd name="T149" fmla="*/ T148 w 1700"/>
                  <a:gd name="T150" fmla="+- 0 4686 4621"/>
                  <a:gd name="T151" fmla="*/ 4686 h 1648"/>
                  <a:gd name="T152" fmla="+- 0 8584 7530"/>
                  <a:gd name="T153" fmla="*/ T152 w 1700"/>
                  <a:gd name="T154" fmla="+- 0 4645 4621"/>
                  <a:gd name="T155" fmla="*/ 4645 h 1648"/>
                  <a:gd name="T156" fmla="+- 0 8449 7530"/>
                  <a:gd name="T157" fmla="*/ T156 w 1700"/>
                  <a:gd name="T158" fmla="+- 0 4624 4621"/>
                  <a:gd name="T159" fmla="*/ 4624 h 1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00" h="1648">
                    <a:moveTo>
                      <a:pt x="850" y="0"/>
                    </a:moveTo>
                    <a:lnTo>
                      <a:pt x="780" y="3"/>
                    </a:lnTo>
                    <a:lnTo>
                      <a:pt x="712" y="11"/>
                    </a:lnTo>
                    <a:lnTo>
                      <a:pt x="645" y="24"/>
                    </a:lnTo>
                    <a:lnTo>
                      <a:pt x="581" y="42"/>
                    </a:lnTo>
                    <a:lnTo>
                      <a:pt x="519" y="65"/>
                    </a:lnTo>
                    <a:lnTo>
                      <a:pt x="459" y="92"/>
                    </a:lnTo>
                    <a:lnTo>
                      <a:pt x="402" y="124"/>
                    </a:lnTo>
                    <a:lnTo>
                      <a:pt x="348" y="159"/>
                    </a:lnTo>
                    <a:lnTo>
                      <a:pt x="296" y="198"/>
                    </a:lnTo>
                    <a:lnTo>
                      <a:pt x="249" y="241"/>
                    </a:lnTo>
                    <a:lnTo>
                      <a:pt x="204" y="288"/>
                    </a:lnTo>
                    <a:lnTo>
                      <a:pt x="164" y="337"/>
                    </a:lnTo>
                    <a:lnTo>
                      <a:pt x="127" y="390"/>
                    </a:lnTo>
                    <a:lnTo>
                      <a:pt x="94" y="445"/>
                    </a:lnTo>
                    <a:lnTo>
                      <a:pt x="66" y="503"/>
                    </a:lnTo>
                    <a:lnTo>
                      <a:pt x="43" y="564"/>
                    </a:lnTo>
                    <a:lnTo>
                      <a:pt x="24" y="626"/>
                    </a:lnTo>
                    <a:lnTo>
                      <a:pt x="11" y="690"/>
                    </a:lnTo>
                    <a:lnTo>
                      <a:pt x="2" y="756"/>
                    </a:lnTo>
                    <a:lnTo>
                      <a:pt x="0" y="824"/>
                    </a:lnTo>
                    <a:lnTo>
                      <a:pt x="2" y="892"/>
                    </a:lnTo>
                    <a:lnTo>
                      <a:pt x="11" y="958"/>
                    </a:lnTo>
                    <a:lnTo>
                      <a:pt x="24" y="1022"/>
                    </a:lnTo>
                    <a:lnTo>
                      <a:pt x="43" y="1084"/>
                    </a:lnTo>
                    <a:lnTo>
                      <a:pt x="66" y="1145"/>
                    </a:lnTo>
                    <a:lnTo>
                      <a:pt x="94" y="1203"/>
                    </a:lnTo>
                    <a:lnTo>
                      <a:pt x="127" y="1258"/>
                    </a:lnTo>
                    <a:lnTo>
                      <a:pt x="164" y="1311"/>
                    </a:lnTo>
                    <a:lnTo>
                      <a:pt x="204" y="1360"/>
                    </a:lnTo>
                    <a:lnTo>
                      <a:pt x="249" y="1407"/>
                    </a:lnTo>
                    <a:lnTo>
                      <a:pt x="296" y="1450"/>
                    </a:lnTo>
                    <a:lnTo>
                      <a:pt x="348" y="1489"/>
                    </a:lnTo>
                    <a:lnTo>
                      <a:pt x="402" y="1524"/>
                    </a:lnTo>
                    <a:lnTo>
                      <a:pt x="459" y="1556"/>
                    </a:lnTo>
                    <a:lnTo>
                      <a:pt x="519" y="1583"/>
                    </a:lnTo>
                    <a:lnTo>
                      <a:pt x="581" y="1606"/>
                    </a:lnTo>
                    <a:lnTo>
                      <a:pt x="645" y="1624"/>
                    </a:lnTo>
                    <a:lnTo>
                      <a:pt x="712" y="1637"/>
                    </a:lnTo>
                    <a:lnTo>
                      <a:pt x="780" y="1645"/>
                    </a:lnTo>
                    <a:lnTo>
                      <a:pt x="850" y="1648"/>
                    </a:lnTo>
                    <a:lnTo>
                      <a:pt x="919" y="1645"/>
                    </a:lnTo>
                    <a:lnTo>
                      <a:pt x="987" y="1637"/>
                    </a:lnTo>
                    <a:lnTo>
                      <a:pt x="1054" y="1624"/>
                    </a:lnTo>
                    <a:lnTo>
                      <a:pt x="1118" y="1606"/>
                    </a:lnTo>
                    <a:lnTo>
                      <a:pt x="1180" y="1583"/>
                    </a:lnTo>
                    <a:lnTo>
                      <a:pt x="1240" y="1556"/>
                    </a:lnTo>
                    <a:lnTo>
                      <a:pt x="1297" y="1524"/>
                    </a:lnTo>
                    <a:lnTo>
                      <a:pt x="1352" y="1489"/>
                    </a:lnTo>
                    <a:lnTo>
                      <a:pt x="1403" y="1450"/>
                    </a:lnTo>
                    <a:lnTo>
                      <a:pt x="1451" y="1407"/>
                    </a:lnTo>
                    <a:lnTo>
                      <a:pt x="1495" y="1360"/>
                    </a:lnTo>
                    <a:lnTo>
                      <a:pt x="1536" y="1311"/>
                    </a:lnTo>
                    <a:lnTo>
                      <a:pt x="1572" y="1258"/>
                    </a:lnTo>
                    <a:lnTo>
                      <a:pt x="1605" y="1203"/>
                    </a:lnTo>
                    <a:lnTo>
                      <a:pt x="1633" y="1145"/>
                    </a:lnTo>
                    <a:lnTo>
                      <a:pt x="1656" y="1084"/>
                    </a:lnTo>
                    <a:lnTo>
                      <a:pt x="1675" y="1022"/>
                    </a:lnTo>
                    <a:lnTo>
                      <a:pt x="1688" y="958"/>
                    </a:lnTo>
                    <a:lnTo>
                      <a:pt x="1697" y="892"/>
                    </a:lnTo>
                    <a:lnTo>
                      <a:pt x="1700" y="824"/>
                    </a:lnTo>
                    <a:lnTo>
                      <a:pt x="1697" y="756"/>
                    </a:lnTo>
                    <a:lnTo>
                      <a:pt x="1688" y="690"/>
                    </a:lnTo>
                    <a:lnTo>
                      <a:pt x="1675" y="626"/>
                    </a:lnTo>
                    <a:lnTo>
                      <a:pt x="1656" y="564"/>
                    </a:lnTo>
                    <a:lnTo>
                      <a:pt x="1633" y="503"/>
                    </a:lnTo>
                    <a:lnTo>
                      <a:pt x="1605" y="445"/>
                    </a:lnTo>
                    <a:lnTo>
                      <a:pt x="1572" y="390"/>
                    </a:lnTo>
                    <a:lnTo>
                      <a:pt x="1536" y="337"/>
                    </a:lnTo>
                    <a:lnTo>
                      <a:pt x="1495" y="288"/>
                    </a:lnTo>
                    <a:lnTo>
                      <a:pt x="1451" y="241"/>
                    </a:lnTo>
                    <a:lnTo>
                      <a:pt x="1403" y="198"/>
                    </a:lnTo>
                    <a:lnTo>
                      <a:pt x="1352" y="159"/>
                    </a:lnTo>
                    <a:lnTo>
                      <a:pt x="1297" y="124"/>
                    </a:lnTo>
                    <a:lnTo>
                      <a:pt x="1240" y="92"/>
                    </a:lnTo>
                    <a:lnTo>
                      <a:pt x="1180" y="65"/>
                    </a:lnTo>
                    <a:lnTo>
                      <a:pt x="1118" y="42"/>
                    </a:lnTo>
                    <a:lnTo>
                      <a:pt x="1054" y="24"/>
                    </a:lnTo>
                    <a:lnTo>
                      <a:pt x="987" y="11"/>
                    </a:lnTo>
                    <a:lnTo>
                      <a:pt x="919" y="3"/>
                    </a:lnTo>
                    <a:lnTo>
                      <a:pt x="850" y="0"/>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grpSp>
        <p:grpSp>
          <p:nvGrpSpPr>
            <p:cNvPr id="29" name="Group 28"/>
            <p:cNvGrpSpPr>
              <a:grpSpLocks/>
            </p:cNvGrpSpPr>
            <p:nvPr/>
          </p:nvGrpSpPr>
          <p:grpSpPr bwMode="auto">
            <a:xfrm>
              <a:off x="507819" y="525145"/>
              <a:ext cx="2482215" cy="1414145"/>
              <a:chOff x="507819" y="525145"/>
              <a:chExt cx="3909" cy="2227"/>
            </a:xfrm>
          </p:grpSpPr>
          <p:sp>
            <p:nvSpPr>
              <p:cNvPr id="61" name="Freeform 60"/>
              <p:cNvSpPr>
                <a:spLocks/>
              </p:cNvSpPr>
              <p:nvPr/>
            </p:nvSpPr>
            <p:spPr bwMode="auto">
              <a:xfrm>
                <a:off x="508412" y="525724"/>
                <a:ext cx="1700" cy="1648"/>
              </a:xfrm>
              <a:custGeom>
                <a:avLst/>
                <a:gdLst>
                  <a:gd name="T0" fmla="+- 0 7532 7530"/>
                  <a:gd name="T1" fmla="*/ T0 w 1700"/>
                  <a:gd name="T2" fmla="+- 0 5377 4621"/>
                  <a:gd name="T3" fmla="*/ 5377 h 1648"/>
                  <a:gd name="T4" fmla="+- 0 7554 7530"/>
                  <a:gd name="T5" fmla="*/ T4 w 1700"/>
                  <a:gd name="T6" fmla="+- 0 5247 4621"/>
                  <a:gd name="T7" fmla="*/ 5247 h 1648"/>
                  <a:gd name="T8" fmla="+- 0 7596 7530"/>
                  <a:gd name="T9" fmla="*/ T8 w 1700"/>
                  <a:gd name="T10" fmla="+- 0 5124 4621"/>
                  <a:gd name="T11" fmla="*/ 5124 h 1648"/>
                  <a:gd name="T12" fmla="+- 0 7657 7530"/>
                  <a:gd name="T13" fmla="*/ T12 w 1700"/>
                  <a:gd name="T14" fmla="+- 0 5011 4621"/>
                  <a:gd name="T15" fmla="*/ 5011 h 1648"/>
                  <a:gd name="T16" fmla="+- 0 7734 7530"/>
                  <a:gd name="T17" fmla="*/ T16 w 1700"/>
                  <a:gd name="T18" fmla="+- 0 4909 4621"/>
                  <a:gd name="T19" fmla="*/ 4909 h 1648"/>
                  <a:gd name="T20" fmla="+- 0 7826 7530"/>
                  <a:gd name="T21" fmla="*/ T20 w 1700"/>
                  <a:gd name="T22" fmla="+- 0 4819 4621"/>
                  <a:gd name="T23" fmla="*/ 4819 h 1648"/>
                  <a:gd name="T24" fmla="+- 0 7932 7530"/>
                  <a:gd name="T25" fmla="*/ T24 w 1700"/>
                  <a:gd name="T26" fmla="+- 0 4745 4621"/>
                  <a:gd name="T27" fmla="*/ 4745 h 1648"/>
                  <a:gd name="T28" fmla="+- 0 8049 7530"/>
                  <a:gd name="T29" fmla="*/ T28 w 1700"/>
                  <a:gd name="T30" fmla="+- 0 4686 4621"/>
                  <a:gd name="T31" fmla="*/ 4686 h 1648"/>
                  <a:gd name="T32" fmla="+- 0 8175 7530"/>
                  <a:gd name="T33" fmla="*/ T32 w 1700"/>
                  <a:gd name="T34" fmla="+- 0 4645 4621"/>
                  <a:gd name="T35" fmla="*/ 4645 h 1648"/>
                  <a:gd name="T36" fmla="+- 0 8310 7530"/>
                  <a:gd name="T37" fmla="*/ T36 w 1700"/>
                  <a:gd name="T38" fmla="+- 0 4624 4621"/>
                  <a:gd name="T39" fmla="*/ 4624 h 1648"/>
                  <a:gd name="T40" fmla="+- 0 8449 7530"/>
                  <a:gd name="T41" fmla="*/ T40 w 1700"/>
                  <a:gd name="T42" fmla="+- 0 4624 4621"/>
                  <a:gd name="T43" fmla="*/ 4624 h 1648"/>
                  <a:gd name="T44" fmla="+- 0 8584 7530"/>
                  <a:gd name="T45" fmla="*/ T44 w 1700"/>
                  <a:gd name="T46" fmla="+- 0 4645 4621"/>
                  <a:gd name="T47" fmla="*/ 4645 h 1648"/>
                  <a:gd name="T48" fmla="+- 0 8710 7530"/>
                  <a:gd name="T49" fmla="*/ T48 w 1700"/>
                  <a:gd name="T50" fmla="+- 0 4686 4621"/>
                  <a:gd name="T51" fmla="*/ 4686 h 1648"/>
                  <a:gd name="T52" fmla="+- 0 8827 7530"/>
                  <a:gd name="T53" fmla="*/ T52 w 1700"/>
                  <a:gd name="T54" fmla="+- 0 4745 4621"/>
                  <a:gd name="T55" fmla="*/ 4745 h 1648"/>
                  <a:gd name="T56" fmla="+- 0 8933 7530"/>
                  <a:gd name="T57" fmla="*/ T56 w 1700"/>
                  <a:gd name="T58" fmla="+- 0 4819 4621"/>
                  <a:gd name="T59" fmla="*/ 4819 h 1648"/>
                  <a:gd name="T60" fmla="+- 0 9025 7530"/>
                  <a:gd name="T61" fmla="*/ T60 w 1700"/>
                  <a:gd name="T62" fmla="+- 0 4909 4621"/>
                  <a:gd name="T63" fmla="*/ 4909 h 1648"/>
                  <a:gd name="T64" fmla="+- 0 9102 7530"/>
                  <a:gd name="T65" fmla="*/ T64 w 1700"/>
                  <a:gd name="T66" fmla="+- 0 5011 4621"/>
                  <a:gd name="T67" fmla="*/ 5011 h 1648"/>
                  <a:gd name="T68" fmla="+- 0 9163 7530"/>
                  <a:gd name="T69" fmla="*/ T68 w 1700"/>
                  <a:gd name="T70" fmla="+- 0 5124 4621"/>
                  <a:gd name="T71" fmla="*/ 5124 h 1648"/>
                  <a:gd name="T72" fmla="+- 0 9205 7530"/>
                  <a:gd name="T73" fmla="*/ T72 w 1700"/>
                  <a:gd name="T74" fmla="+- 0 5247 4621"/>
                  <a:gd name="T75" fmla="*/ 5247 h 1648"/>
                  <a:gd name="T76" fmla="+- 0 9227 7530"/>
                  <a:gd name="T77" fmla="*/ T76 w 1700"/>
                  <a:gd name="T78" fmla="+- 0 5377 4621"/>
                  <a:gd name="T79" fmla="*/ 5377 h 1648"/>
                  <a:gd name="T80" fmla="+- 0 9227 7530"/>
                  <a:gd name="T81" fmla="*/ T80 w 1700"/>
                  <a:gd name="T82" fmla="+- 0 5513 4621"/>
                  <a:gd name="T83" fmla="*/ 5513 h 1648"/>
                  <a:gd name="T84" fmla="+- 0 9205 7530"/>
                  <a:gd name="T85" fmla="*/ T84 w 1700"/>
                  <a:gd name="T86" fmla="+- 0 5643 4621"/>
                  <a:gd name="T87" fmla="*/ 5643 h 1648"/>
                  <a:gd name="T88" fmla="+- 0 9163 7530"/>
                  <a:gd name="T89" fmla="*/ T88 w 1700"/>
                  <a:gd name="T90" fmla="+- 0 5766 4621"/>
                  <a:gd name="T91" fmla="*/ 5766 h 1648"/>
                  <a:gd name="T92" fmla="+- 0 9102 7530"/>
                  <a:gd name="T93" fmla="*/ T92 w 1700"/>
                  <a:gd name="T94" fmla="+- 0 5879 4621"/>
                  <a:gd name="T95" fmla="*/ 5879 h 1648"/>
                  <a:gd name="T96" fmla="+- 0 9025 7530"/>
                  <a:gd name="T97" fmla="*/ T96 w 1700"/>
                  <a:gd name="T98" fmla="+- 0 5981 4621"/>
                  <a:gd name="T99" fmla="*/ 5981 h 1648"/>
                  <a:gd name="T100" fmla="+- 0 8933 7530"/>
                  <a:gd name="T101" fmla="*/ T100 w 1700"/>
                  <a:gd name="T102" fmla="+- 0 6071 4621"/>
                  <a:gd name="T103" fmla="*/ 6071 h 1648"/>
                  <a:gd name="T104" fmla="+- 0 8827 7530"/>
                  <a:gd name="T105" fmla="*/ T104 w 1700"/>
                  <a:gd name="T106" fmla="+- 0 6145 4621"/>
                  <a:gd name="T107" fmla="*/ 6145 h 1648"/>
                  <a:gd name="T108" fmla="+- 0 8710 7530"/>
                  <a:gd name="T109" fmla="*/ T108 w 1700"/>
                  <a:gd name="T110" fmla="+- 0 6204 4621"/>
                  <a:gd name="T111" fmla="*/ 6204 h 1648"/>
                  <a:gd name="T112" fmla="+- 0 8584 7530"/>
                  <a:gd name="T113" fmla="*/ T112 w 1700"/>
                  <a:gd name="T114" fmla="+- 0 6245 4621"/>
                  <a:gd name="T115" fmla="*/ 6245 h 1648"/>
                  <a:gd name="T116" fmla="+- 0 8449 7530"/>
                  <a:gd name="T117" fmla="*/ T116 w 1700"/>
                  <a:gd name="T118" fmla="+- 0 6266 4621"/>
                  <a:gd name="T119" fmla="*/ 6266 h 1648"/>
                  <a:gd name="T120" fmla="+- 0 8310 7530"/>
                  <a:gd name="T121" fmla="*/ T120 w 1700"/>
                  <a:gd name="T122" fmla="+- 0 6266 4621"/>
                  <a:gd name="T123" fmla="*/ 6266 h 1648"/>
                  <a:gd name="T124" fmla="+- 0 8175 7530"/>
                  <a:gd name="T125" fmla="*/ T124 w 1700"/>
                  <a:gd name="T126" fmla="+- 0 6245 4621"/>
                  <a:gd name="T127" fmla="*/ 6245 h 1648"/>
                  <a:gd name="T128" fmla="+- 0 8049 7530"/>
                  <a:gd name="T129" fmla="*/ T128 w 1700"/>
                  <a:gd name="T130" fmla="+- 0 6204 4621"/>
                  <a:gd name="T131" fmla="*/ 6204 h 1648"/>
                  <a:gd name="T132" fmla="+- 0 7932 7530"/>
                  <a:gd name="T133" fmla="*/ T132 w 1700"/>
                  <a:gd name="T134" fmla="+- 0 6145 4621"/>
                  <a:gd name="T135" fmla="*/ 6145 h 1648"/>
                  <a:gd name="T136" fmla="+- 0 7826 7530"/>
                  <a:gd name="T137" fmla="*/ T136 w 1700"/>
                  <a:gd name="T138" fmla="+- 0 6071 4621"/>
                  <a:gd name="T139" fmla="*/ 6071 h 1648"/>
                  <a:gd name="T140" fmla="+- 0 7734 7530"/>
                  <a:gd name="T141" fmla="*/ T140 w 1700"/>
                  <a:gd name="T142" fmla="+- 0 5981 4621"/>
                  <a:gd name="T143" fmla="*/ 5981 h 1648"/>
                  <a:gd name="T144" fmla="+- 0 7657 7530"/>
                  <a:gd name="T145" fmla="*/ T144 w 1700"/>
                  <a:gd name="T146" fmla="+- 0 5879 4621"/>
                  <a:gd name="T147" fmla="*/ 5879 h 1648"/>
                  <a:gd name="T148" fmla="+- 0 7596 7530"/>
                  <a:gd name="T149" fmla="*/ T148 w 1700"/>
                  <a:gd name="T150" fmla="+- 0 5766 4621"/>
                  <a:gd name="T151" fmla="*/ 5766 h 1648"/>
                  <a:gd name="T152" fmla="+- 0 7554 7530"/>
                  <a:gd name="T153" fmla="*/ T152 w 1700"/>
                  <a:gd name="T154" fmla="+- 0 5643 4621"/>
                  <a:gd name="T155" fmla="*/ 5643 h 1648"/>
                  <a:gd name="T156" fmla="+- 0 7532 7530"/>
                  <a:gd name="T157" fmla="*/ T156 w 1700"/>
                  <a:gd name="T158" fmla="+- 0 5513 4621"/>
                  <a:gd name="T159" fmla="*/ 5513 h 16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700" h="1648">
                    <a:moveTo>
                      <a:pt x="0" y="824"/>
                    </a:moveTo>
                    <a:lnTo>
                      <a:pt x="2" y="756"/>
                    </a:lnTo>
                    <a:lnTo>
                      <a:pt x="11" y="690"/>
                    </a:lnTo>
                    <a:lnTo>
                      <a:pt x="24" y="626"/>
                    </a:lnTo>
                    <a:lnTo>
                      <a:pt x="43" y="564"/>
                    </a:lnTo>
                    <a:lnTo>
                      <a:pt x="66" y="503"/>
                    </a:lnTo>
                    <a:lnTo>
                      <a:pt x="94" y="445"/>
                    </a:lnTo>
                    <a:lnTo>
                      <a:pt x="127" y="390"/>
                    </a:lnTo>
                    <a:lnTo>
                      <a:pt x="164" y="337"/>
                    </a:lnTo>
                    <a:lnTo>
                      <a:pt x="204" y="288"/>
                    </a:lnTo>
                    <a:lnTo>
                      <a:pt x="249" y="241"/>
                    </a:lnTo>
                    <a:lnTo>
                      <a:pt x="296" y="198"/>
                    </a:lnTo>
                    <a:lnTo>
                      <a:pt x="348" y="159"/>
                    </a:lnTo>
                    <a:lnTo>
                      <a:pt x="402" y="124"/>
                    </a:lnTo>
                    <a:lnTo>
                      <a:pt x="459" y="92"/>
                    </a:lnTo>
                    <a:lnTo>
                      <a:pt x="519" y="65"/>
                    </a:lnTo>
                    <a:lnTo>
                      <a:pt x="581" y="42"/>
                    </a:lnTo>
                    <a:lnTo>
                      <a:pt x="645" y="24"/>
                    </a:lnTo>
                    <a:lnTo>
                      <a:pt x="712" y="11"/>
                    </a:lnTo>
                    <a:lnTo>
                      <a:pt x="780" y="3"/>
                    </a:lnTo>
                    <a:lnTo>
                      <a:pt x="850" y="0"/>
                    </a:lnTo>
                    <a:lnTo>
                      <a:pt x="919" y="3"/>
                    </a:lnTo>
                    <a:lnTo>
                      <a:pt x="987" y="11"/>
                    </a:lnTo>
                    <a:lnTo>
                      <a:pt x="1054" y="24"/>
                    </a:lnTo>
                    <a:lnTo>
                      <a:pt x="1118" y="42"/>
                    </a:lnTo>
                    <a:lnTo>
                      <a:pt x="1180" y="65"/>
                    </a:lnTo>
                    <a:lnTo>
                      <a:pt x="1240" y="92"/>
                    </a:lnTo>
                    <a:lnTo>
                      <a:pt x="1297" y="124"/>
                    </a:lnTo>
                    <a:lnTo>
                      <a:pt x="1352" y="159"/>
                    </a:lnTo>
                    <a:lnTo>
                      <a:pt x="1403" y="198"/>
                    </a:lnTo>
                    <a:lnTo>
                      <a:pt x="1451" y="241"/>
                    </a:lnTo>
                    <a:lnTo>
                      <a:pt x="1495" y="288"/>
                    </a:lnTo>
                    <a:lnTo>
                      <a:pt x="1536" y="337"/>
                    </a:lnTo>
                    <a:lnTo>
                      <a:pt x="1572" y="390"/>
                    </a:lnTo>
                    <a:lnTo>
                      <a:pt x="1605" y="445"/>
                    </a:lnTo>
                    <a:lnTo>
                      <a:pt x="1633" y="503"/>
                    </a:lnTo>
                    <a:lnTo>
                      <a:pt x="1656" y="564"/>
                    </a:lnTo>
                    <a:lnTo>
                      <a:pt x="1675" y="626"/>
                    </a:lnTo>
                    <a:lnTo>
                      <a:pt x="1688" y="690"/>
                    </a:lnTo>
                    <a:lnTo>
                      <a:pt x="1697" y="756"/>
                    </a:lnTo>
                    <a:lnTo>
                      <a:pt x="1700" y="824"/>
                    </a:lnTo>
                    <a:lnTo>
                      <a:pt x="1697" y="892"/>
                    </a:lnTo>
                    <a:lnTo>
                      <a:pt x="1688" y="958"/>
                    </a:lnTo>
                    <a:lnTo>
                      <a:pt x="1675" y="1022"/>
                    </a:lnTo>
                    <a:lnTo>
                      <a:pt x="1656" y="1084"/>
                    </a:lnTo>
                    <a:lnTo>
                      <a:pt x="1633" y="1145"/>
                    </a:lnTo>
                    <a:lnTo>
                      <a:pt x="1605" y="1203"/>
                    </a:lnTo>
                    <a:lnTo>
                      <a:pt x="1572" y="1258"/>
                    </a:lnTo>
                    <a:lnTo>
                      <a:pt x="1536" y="1311"/>
                    </a:lnTo>
                    <a:lnTo>
                      <a:pt x="1495" y="1360"/>
                    </a:lnTo>
                    <a:lnTo>
                      <a:pt x="1451" y="1407"/>
                    </a:lnTo>
                    <a:lnTo>
                      <a:pt x="1403" y="1450"/>
                    </a:lnTo>
                    <a:lnTo>
                      <a:pt x="1352" y="1489"/>
                    </a:lnTo>
                    <a:lnTo>
                      <a:pt x="1297" y="1524"/>
                    </a:lnTo>
                    <a:lnTo>
                      <a:pt x="1240" y="1556"/>
                    </a:lnTo>
                    <a:lnTo>
                      <a:pt x="1180" y="1583"/>
                    </a:lnTo>
                    <a:lnTo>
                      <a:pt x="1118" y="1606"/>
                    </a:lnTo>
                    <a:lnTo>
                      <a:pt x="1054" y="1624"/>
                    </a:lnTo>
                    <a:lnTo>
                      <a:pt x="987" y="1637"/>
                    </a:lnTo>
                    <a:lnTo>
                      <a:pt x="919" y="1645"/>
                    </a:lnTo>
                    <a:lnTo>
                      <a:pt x="850" y="1648"/>
                    </a:lnTo>
                    <a:lnTo>
                      <a:pt x="780" y="1645"/>
                    </a:lnTo>
                    <a:lnTo>
                      <a:pt x="712" y="1637"/>
                    </a:lnTo>
                    <a:lnTo>
                      <a:pt x="645" y="1624"/>
                    </a:lnTo>
                    <a:lnTo>
                      <a:pt x="581" y="1606"/>
                    </a:lnTo>
                    <a:lnTo>
                      <a:pt x="519" y="1583"/>
                    </a:lnTo>
                    <a:lnTo>
                      <a:pt x="459" y="1556"/>
                    </a:lnTo>
                    <a:lnTo>
                      <a:pt x="402" y="1524"/>
                    </a:lnTo>
                    <a:lnTo>
                      <a:pt x="348" y="1489"/>
                    </a:lnTo>
                    <a:lnTo>
                      <a:pt x="296" y="1450"/>
                    </a:lnTo>
                    <a:lnTo>
                      <a:pt x="249" y="1407"/>
                    </a:lnTo>
                    <a:lnTo>
                      <a:pt x="204" y="1360"/>
                    </a:lnTo>
                    <a:lnTo>
                      <a:pt x="164" y="1311"/>
                    </a:lnTo>
                    <a:lnTo>
                      <a:pt x="127" y="1258"/>
                    </a:lnTo>
                    <a:lnTo>
                      <a:pt x="94" y="1203"/>
                    </a:lnTo>
                    <a:lnTo>
                      <a:pt x="66" y="1145"/>
                    </a:lnTo>
                    <a:lnTo>
                      <a:pt x="43" y="1084"/>
                    </a:lnTo>
                    <a:lnTo>
                      <a:pt x="24" y="1022"/>
                    </a:lnTo>
                    <a:lnTo>
                      <a:pt x="11" y="958"/>
                    </a:lnTo>
                    <a:lnTo>
                      <a:pt x="2" y="892"/>
                    </a:lnTo>
                    <a:lnTo>
                      <a:pt x="0" y="824"/>
                    </a:lnTo>
                    <a:close/>
                  </a:path>
                </a:pathLst>
              </a:custGeom>
              <a:noFill/>
              <a:ln w="9525">
                <a:solidFill>
                  <a:srgbClr val="A6A6A6"/>
                </a:solidFill>
                <a:round/>
                <a:headEnd/>
                <a:tailEnd/>
              </a:ln>
              <a:extLst>
                <a:ext uri="{909E8E84-426E-40DD-AFC4-6F175D3DCCD1}">
                  <a14:hiddenFill xmlns:a14="http://schemas.microsoft.com/office/drawing/2010/main">
                    <a:solidFill>
                      <a:srgbClr val="FFFFFF"/>
                    </a:solidFill>
                  </a14:hiddenFill>
                </a:ext>
              </a:extLst>
            </p:spPr>
            <p:txBody>
              <a:bodyPr rot="0" vert="horz" wrap="square" lIns="110837" tIns="55418" rIns="110837" bIns="55418" anchor="t" anchorCtr="0" upright="1">
                <a:noAutofit/>
              </a:bodyPr>
              <a:lstStyle/>
              <a:p>
                <a:endParaRPr lang="en-US" sz="2424" dirty="0">
                  <a:latin typeface="+mj-lt"/>
                </a:endParaRPr>
              </a:p>
            </p:txBody>
          </p:sp>
          <p:pic>
            <p:nvPicPr>
              <p:cNvPr id="62" name="Picture 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27" y="525145"/>
                <a:ext cx="1026" cy="24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58" y="526648"/>
                <a:ext cx="1442" cy="24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19" y="525455"/>
                <a:ext cx="834" cy="24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630" y="526565"/>
                <a:ext cx="799" cy="21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630" y="526781"/>
                <a:ext cx="1098" cy="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a:grpSpLocks/>
            </p:cNvGrpSpPr>
            <p:nvPr/>
          </p:nvGrpSpPr>
          <p:grpSpPr bwMode="auto">
            <a:xfrm>
              <a:off x="639445" y="1415324"/>
              <a:ext cx="354965" cy="534035"/>
              <a:chOff x="639445" y="1415324"/>
              <a:chExt cx="559" cy="841"/>
            </a:xfrm>
          </p:grpSpPr>
          <p:sp>
            <p:nvSpPr>
              <p:cNvPr id="54" name="Freeform 53"/>
              <p:cNvSpPr>
                <a:spLocks/>
              </p:cNvSpPr>
              <p:nvPr/>
            </p:nvSpPr>
            <p:spPr bwMode="auto">
              <a:xfrm>
                <a:off x="639445" y="1415324"/>
                <a:ext cx="559" cy="841"/>
              </a:xfrm>
              <a:custGeom>
                <a:avLst/>
                <a:gdLst>
                  <a:gd name="T0" fmla="+- 0 7200 7155"/>
                  <a:gd name="T1" fmla="*/ T0 w 559"/>
                  <a:gd name="T2" fmla="+- 0 6161 5439"/>
                  <a:gd name="T3" fmla="*/ 6161 h 841"/>
                  <a:gd name="T4" fmla="+- 0 7183 7155"/>
                  <a:gd name="T5" fmla="*/ T4 w 559"/>
                  <a:gd name="T6" fmla="+- 0 6169 5439"/>
                  <a:gd name="T7" fmla="*/ 6169 h 841"/>
                  <a:gd name="T8" fmla="+- 0 7168 7155"/>
                  <a:gd name="T9" fmla="*/ T8 w 559"/>
                  <a:gd name="T10" fmla="+- 0 6183 5439"/>
                  <a:gd name="T11" fmla="*/ 6183 h 841"/>
                  <a:gd name="T12" fmla="+- 0 7159 7155"/>
                  <a:gd name="T13" fmla="*/ T12 w 559"/>
                  <a:gd name="T14" fmla="+- 0 6204 5439"/>
                  <a:gd name="T15" fmla="*/ 6204 h 841"/>
                  <a:gd name="T16" fmla="+- 0 7155 7155"/>
                  <a:gd name="T17" fmla="*/ T16 w 559"/>
                  <a:gd name="T18" fmla="+- 0 6230 5439"/>
                  <a:gd name="T19" fmla="*/ 6230 h 841"/>
                  <a:gd name="T20" fmla="+- 0 7162 7155"/>
                  <a:gd name="T21" fmla="*/ T20 w 559"/>
                  <a:gd name="T22" fmla="+- 0 6249 5439"/>
                  <a:gd name="T23" fmla="*/ 6249 h 841"/>
                  <a:gd name="T24" fmla="+- 0 7175 7155"/>
                  <a:gd name="T25" fmla="*/ T24 w 559"/>
                  <a:gd name="T26" fmla="+- 0 6264 5439"/>
                  <a:gd name="T27" fmla="*/ 6264 h 841"/>
                  <a:gd name="T28" fmla="+- 0 7194 7155"/>
                  <a:gd name="T29" fmla="*/ T28 w 559"/>
                  <a:gd name="T30" fmla="+- 0 6275 5439"/>
                  <a:gd name="T31" fmla="*/ 6275 h 841"/>
                  <a:gd name="T32" fmla="+- 0 7218 7155"/>
                  <a:gd name="T33" fmla="*/ T32 w 559"/>
                  <a:gd name="T34" fmla="+- 0 6279 5439"/>
                  <a:gd name="T35" fmla="*/ 6279 h 841"/>
                  <a:gd name="T36" fmla="+- 0 7239 7155"/>
                  <a:gd name="T37" fmla="*/ T36 w 559"/>
                  <a:gd name="T38" fmla="+- 0 6274 5439"/>
                  <a:gd name="T39" fmla="*/ 6274 h 841"/>
                  <a:gd name="T40" fmla="+- 0 7256 7155"/>
                  <a:gd name="T41" fmla="*/ T40 w 559"/>
                  <a:gd name="T42" fmla="+- 0 6262 5439"/>
                  <a:gd name="T43" fmla="*/ 6262 h 841"/>
                  <a:gd name="T44" fmla="+- 0 7268 7155"/>
                  <a:gd name="T45" fmla="*/ T44 w 559"/>
                  <a:gd name="T46" fmla="+- 0 6245 5439"/>
                  <a:gd name="T47" fmla="*/ 6245 h 841"/>
                  <a:gd name="T48" fmla="+- 0 7274 7155"/>
                  <a:gd name="T49" fmla="*/ T48 w 559"/>
                  <a:gd name="T50" fmla="+- 0 6223 5439"/>
                  <a:gd name="T51" fmla="*/ 6223 h 841"/>
                  <a:gd name="T52" fmla="+- 0 7273 7155"/>
                  <a:gd name="T53" fmla="*/ T52 w 559"/>
                  <a:gd name="T54" fmla="+- 0 6220 5439"/>
                  <a:gd name="T55" fmla="*/ 6220 h 841"/>
                  <a:gd name="T56" fmla="+- 0 7224 7155"/>
                  <a:gd name="T57" fmla="*/ T56 w 559"/>
                  <a:gd name="T58" fmla="+- 0 6220 5439"/>
                  <a:gd name="T59" fmla="*/ 6220 h 841"/>
                  <a:gd name="T60" fmla="+- 0 7204 7155"/>
                  <a:gd name="T61" fmla="*/ T60 w 559"/>
                  <a:gd name="T62" fmla="+- 0 6219 5439"/>
                  <a:gd name="T63" fmla="*/ 6219 h 841"/>
                  <a:gd name="T64" fmla="+- 0 7208 7155"/>
                  <a:gd name="T65" fmla="*/ T64 w 559"/>
                  <a:gd name="T66" fmla="+- 0 6162 5439"/>
                  <a:gd name="T67" fmla="*/ 6162 h 841"/>
                  <a:gd name="T68" fmla="+- 0 7200 7155"/>
                  <a:gd name="T69" fmla="*/ T68 w 559"/>
                  <a:gd name="T70" fmla="+- 0 6161 5439"/>
                  <a:gd name="T71" fmla="*/ 6161 h 8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59" h="841">
                    <a:moveTo>
                      <a:pt x="45" y="722"/>
                    </a:moveTo>
                    <a:lnTo>
                      <a:pt x="28" y="730"/>
                    </a:lnTo>
                    <a:lnTo>
                      <a:pt x="13" y="744"/>
                    </a:lnTo>
                    <a:lnTo>
                      <a:pt x="4" y="765"/>
                    </a:lnTo>
                    <a:lnTo>
                      <a:pt x="0" y="791"/>
                    </a:lnTo>
                    <a:lnTo>
                      <a:pt x="7" y="810"/>
                    </a:lnTo>
                    <a:lnTo>
                      <a:pt x="20" y="825"/>
                    </a:lnTo>
                    <a:lnTo>
                      <a:pt x="39" y="836"/>
                    </a:lnTo>
                    <a:lnTo>
                      <a:pt x="63" y="840"/>
                    </a:lnTo>
                    <a:lnTo>
                      <a:pt x="84" y="835"/>
                    </a:lnTo>
                    <a:lnTo>
                      <a:pt x="101" y="823"/>
                    </a:lnTo>
                    <a:lnTo>
                      <a:pt x="113" y="806"/>
                    </a:lnTo>
                    <a:lnTo>
                      <a:pt x="119" y="784"/>
                    </a:lnTo>
                    <a:lnTo>
                      <a:pt x="118" y="781"/>
                    </a:lnTo>
                    <a:lnTo>
                      <a:pt x="69" y="781"/>
                    </a:lnTo>
                    <a:lnTo>
                      <a:pt x="49" y="780"/>
                    </a:lnTo>
                    <a:lnTo>
                      <a:pt x="53" y="723"/>
                    </a:lnTo>
                    <a:lnTo>
                      <a:pt x="45" y="722"/>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55" name="Freeform 54"/>
              <p:cNvSpPr>
                <a:spLocks/>
              </p:cNvSpPr>
              <p:nvPr/>
            </p:nvSpPr>
            <p:spPr bwMode="auto">
              <a:xfrm>
                <a:off x="639445" y="1415324"/>
                <a:ext cx="559" cy="841"/>
              </a:xfrm>
              <a:custGeom>
                <a:avLst/>
                <a:gdLst>
                  <a:gd name="T0" fmla="+- 0 7208 7155"/>
                  <a:gd name="T1" fmla="*/ T0 w 559"/>
                  <a:gd name="T2" fmla="+- 0 6162 5439"/>
                  <a:gd name="T3" fmla="*/ 6162 h 841"/>
                  <a:gd name="T4" fmla="+- 0 7204 7155"/>
                  <a:gd name="T5" fmla="*/ T4 w 559"/>
                  <a:gd name="T6" fmla="+- 0 6219 5439"/>
                  <a:gd name="T7" fmla="*/ 6219 h 841"/>
                  <a:gd name="T8" fmla="+- 0 7224 7155"/>
                  <a:gd name="T9" fmla="*/ T8 w 559"/>
                  <a:gd name="T10" fmla="+- 0 6220 5439"/>
                  <a:gd name="T11" fmla="*/ 6220 h 841"/>
                  <a:gd name="T12" fmla="+- 0 7228 7155"/>
                  <a:gd name="T13" fmla="*/ T12 w 559"/>
                  <a:gd name="T14" fmla="+- 0 6165 5439"/>
                  <a:gd name="T15" fmla="*/ 6165 h 841"/>
                  <a:gd name="T16" fmla="+- 0 7208 7155"/>
                  <a:gd name="T17" fmla="*/ T16 w 559"/>
                  <a:gd name="T18" fmla="+- 0 6162 5439"/>
                  <a:gd name="T19" fmla="*/ 6162 h 841"/>
                </a:gdLst>
                <a:ahLst/>
                <a:cxnLst>
                  <a:cxn ang="0">
                    <a:pos x="T1" y="T3"/>
                  </a:cxn>
                  <a:cxn ang="0">
                    <a:pos x="T5" y="T7"/>
                  </a:cxn>
                  <a:cxn ang="0">
                    <a:pos x="T9" y="T11"/>
                  </a:cxn>
                  <a:cxn ang="0">
                    <a:pos x="T13" y="T15"/>
                  </a:cxn>
                  <a:cxn ang="0">
                    <a:pos x="T17" y="T19"/>
                  </a:cxn>
                </a:cxnLst>
                <a:rect l="0" t="0" r="r" b="b"/>
                <a:pathLst>
                  <a:path w="559" h="841">
                    <a:moveTo>
                      <a:pt x="53" y="723"/>
                    </a:moveTo>
                    <a:lnTo>
                      <a:pt x="49" y="780"/>
                    </a:lnTo>
                    <a:lnTo>
                      <a:pt x="69" y="781"/>
                    </a:lnTo>
                    <a:lnTo>
                      <a:pt x="73" y="726"/>
                    </a:lnTo>
                    <a:lnTo>
                      <a:pt x="53" y="723"/>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56" name="Freeform 55"/>
              <p:cNvSpPr>
                <a:spLocks/>
              </p:cNvSpPr>
              <p:nvPr/>
            </p:nvSpPr>
            <p:spPr bwMode="auto">
              <a:xfrm>
                <a:off x="639445" y="1415324"/>
                <a:ext cx="559" cy="841"/>
              </a:xfrm>
              <a:custGeom>
                <a:avLst/>
                <a:gdLst>
                  <a:gd name="T0" fmla="+- 0 7228 7155"/>
                  <a:gd name="T1" fmla="*/ T0 w 559"/>
                  <a:gd name="T2" fmla="+- 0 6165 5439"/>
                  <a:gd name="T3" fmla="*/ 6165 h 841"/>
                  <a:gd name="T4" fmla="+- 0 7224 7155"/>
                  <a:gd name="T5" fmla="*/ T4 w 559"/>
                  <a:gd name="T6" fmla="+- 0 6220 5439"/>
                  <a:gd name="T7" fmla="*/ 6220 h 841"/>
                  <a:gd name="T8" fmla="+- 0 7273 7155"/>
                  <a:gd name="T9" fmla="*/ T8 w 559"/>
                  <a:gd name="T10" fmla="+- 0 6220 5439"/>
                  <a:gd name="T11" fmla="*/ 6220 h 841"/>
                  <a:gd name="T12" fmla="+- 0 7272 7155"/>
                  <a:gd name="T13" fmla="*/ T12 w 559"/>
                  <a:gd name="T14" fmla="+- 0 6205 5439"/>
                  <a:gd name="T15" fmla="*/ 6205 h 841"/>
                  <a:gd name="T16" fmla="+- 0 7263 7155"/>
                  <a:gd name="T17" fmla="*/ T16 w 559"/>
                  <a:gd name="T18" fmla="+- 0 6188 5439"/>
                  <a:gd name="T19" fmla="*/ 6188 h 841"/>
                  <a:gd name="T20" fmla="+- 0 7249 7155"/>
                  <a:gd name="T21" fmla="*/ T20 w 559"/>
                  <a:gd name="T22" fmla="+- 0 6174 5439"/>
                  <a:gd name="T23" fmla="*/ 6174 h 841"/>
                  <a:gd name="T24" fmla="+- 0 7228 7155"/>
                  <a:gd name="T25" fmla="*/ T24 w 559"/>
                  <a:gd name="T26" fmla="+- 0 6165 5439"/>
                  <a:gd name="T27" fmla="*/ 6165 h 841"/>
                </a:gdLst>
                <a:ahLst/>
                <a:cxnLst>
                  <a:cxn ang="0">
                    <a:pos x="T1" y="T3"/>
                  </a:cxn>
                  <a:cxn ang="0">
                    <a:pos x="T5" y="T7"/>
                  </a:cxn>
                  <a:cxn ang="0">
                    <a:pos x="T9" y="T11"/>
                  </a:cxn>
                  <a:cxn ang="0">
                    <a:pos x="T13" y="T15"/>
                  </a:cxn>
                  <a:cxn ang="0">
                    <a:pos x="T17" y="T19"/>
                  </a:cxn>
                  <a:cxn ang="0">
                    <a:pos x="T21" y="T23"/>
                  </a:cxn>
                  <a:cxn ang="0">
                    <a:pos x="T25" y="T27"/>
                  </a:cxn>
                </a:cxnLst>
                <a:rect l="0" t="0" r="r" b="b"/>
                <a:pathLst>
                  <a:path w="559" h="841">
                    <a:moveTo>
                      <a:pt x="73" y="726"/>
                    </a:moveTo>
                    <a:lnTo>
                      <a:pt x="69" y="781"/>
                    </a:lnTo>
                    <a:lnTo>
                      <a:pt x="118" y="781"/>
                    </a:lnTo>
                    <a:lnTo>
                      <a:pt x="117" y="766"/>
                    </a:lnTo>
                    <a:lnTo>
                      <a:pt x="108" y="749"/>
                    </a:lnTo>
                    <a:lnTo>
                      <a:pt x="94" y="735"/>
                    </a:lnTo>
                    <a:lnTo>
                      <a:pt x="73" y="726"/>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57" name="Freeform 56"/>
              <p:cNvSpPr>
                <a:spLocks/>
              </p:cNvSpPr>
              <p:nvPr/>
            </p:nvSpPr>
            <p:spPr bwMode="auto">
              <a:xfrm>
                <a:off x="639445" y="1415324"/>
                <a:ext cx="559" cy="841"/>
              </a:xfrm>
              <a:custGeom>
                <a:avLst/>
                <a:gdLst>
                  <a:gd name="T0" fmla="+- 0 7605 7155"/>
                  <a:gd name="T1" fmla="*/ T0 w 559"/>
                  <a:gd name="T2" fmla="+- 0 5493 5439"/>
                  <a:gd name="T3" fmla="*/ 5493 h 841"/>
                  <a:gd name="T4" fmla="+- 0 7554 7155"/>
                  <a:gd name="T5" fmla="*/ T4 w 559"/>
                  <a:gd name="T6" fmla="+- 0 5531 5439"/>
                  <a:gd name="T7" fmla="*/ 5531 h 841"/>
                  <a:gd name="T8" fmla="+- 0 7492 7155"/>
                  <a:gd name="T9" fmla="*/ T8 w 559"/>
                  <a:gd name="T10" fmla="+- 0 5586 5439"/>
                  <a:gd name="T11" fmla="*/ 5586 h 841"/>
                  <a:gd name="T12" fmla="+- 0 7431 7155"/>
                  <a:gd name="T13" fmla="*/ T12 w 559"/>
                  <a:gd name="T14" fmla="+- 0 5651 5439"/>
                  <a:gd name="T15" fmla="*/ 5651 h 841"/>
                  <a:gd name="T16" fmla="+- 0 7392 7155"/>
                  <a:gd name="T17" fmla="*/ T16 w 559"/>
                  <a:gd name="T18" fmla="+- 0 5699 5439"/>
                  <a:gd name="T19" fmla="*/ 5699 h 841"/>
                  <a:gd name="T20" fmla="+- 0 7355 7155"/>
                  <a:gd name="T21" fmla="*/ T20 w 559"/>
                  <a:gd name="T22" fmla="+- 0 5751 5439"/>
                  <a:gd name="T23" fmla="*/ 5751 h 841"/>
                  <a:gd name="T24" fmla="+- 0 7320 7155"/>
                  <a:gd name="T25" fmla="*/ T24 w 559"/>
                  <a:gd name="T26" fmla="+- 0 5806 5439"/>
                  <a:gd name="T27" fmla="*/ 5806 h 841"/>
                  <a:gd name="T28" fmla="+- 0 7289 7155"/>
                  <a:gd name="T29" fmla="*/ T28 w 559"/>
                  <a:gd name="T30" fmla="+- 0 5866 5439"/>
                  <a:gd name="T31" fmla="*/ 5866 h 841"/>
                  <a:gd name="T32" fmla="+- 0 7262 7155"/>
                  <a:gd name="T33" fmla="*/ T32 w 559"/>
                  <a:gd name="T34" fmla="+- 0 5929 5439"/>
                  <a:gd name="T35" fmla="*/ 5929 h 841"/>
                  <a:gd name="T36" fmla="+- 0 7239 7155"/>
                  <a:gd name="T37" fmla="*/ T36 w 559"/>
                  <a:gd name="T38" fmla="+- 0 5996 5439"/>
                  <a:gd name="T39" fmla="*/ 5996 h 841"/>
                  <a:gd name="T40" fmla="+- 0 7221 7155"/>
                  <a:gd name="T41" fmla="*/ T40 w 559"/>
                  <a:gd name="T42" fmla="+- 0 6067 5439"/>
                  <a:gd name="T43" fmla="*/ 6067 h 841"/>
                  <a:gd name="T44" fmla="+- 0 7209 7155"/>
                  <a:gd name="T45" fmla="*/ T44 w 559"/>
                  <a:gd name="T46" fmla="+- 0 6142 5439"/>
                  <a:gd name="T47" fmla="*/ 6142 h 841"/>
                  <a:gd name="T48" fmla="+- 0 7208 7155"/>
                  <a:gd name="T49" fmla="*/ T48 w 559"/>
                  <a:gd name="T50" fmla="+- 0 6162 5439"/>
                  <a:gd name="T51" fmla="*/ 6162 h 841"/>
                  <a:gd name="T52" fmla="+- 0 7228 7155"/>
                  <a:gd name="T53" fmla="*/ T52 w 559"/>
                  <a:gd name="T54" fmla="+- 0 6165 5439"/>
                  <a:gd name="T55" fmla="*/ 6165 h 841"/>
                  <a:gd name="T56" fmla="+- 0 7241 7155"/>
                  <a:gd name="T57" fmla="*/ T56 w 559"/>
                  <a:gd name="T58" fmla="+- 0 6071 5439"/>
                  <a:gd name="T59" fmla="*/ 6071 h 841"/>
                  <a:gd name="T60" fmla="+- 0 7258 7155"/>
                  <a:gd name="T61" fmla="*/ T60 w 559"/>
                  <a:gd name="T62" fmla="+- 0 6002 5439"/>
                  <a:gd name="T63" fmla="*/ 6002 h 841"/>
                  <a:gd name="T64" fmla="+- 0 7281 7155"/>
                  <a:gd name="T65" fmla="*/ T64 w 559"/>
                  <a:gd name="T66" fmla="+- 0 5936 5439"/>
                  <a:gd name="T67" fmla="*/ 5936 h 841"/>
                  <a:gd name="T68" fmla="+- 0 7307 7155"/>
                  <a:gd name="T69" fmla="*/ T68 w 559"/>
                  <a:gd name="T70" fmla="+- 0 5874 5439"/>
                  <a:gd name="T71" fmla="*/ 5874 h 841"/>
                  <a:gd name="T72" fmla="+- 0 7338 7155"/>
                  <a:gd name="T73" fmla="*/ T72 w 559"/>
                  <a:gd name="T74" fmla="+- 0 5816 5439"/>
                  <a:gd name="T75" fmla="*/ 5816 h 841"/>
                  <a:gd name="T76" fmla="+- 0 7372 7155"/>
                  <a:gd name="T77" fmla="*/ T76 w 559"/>
                  <a:gd name="T78" fmla="+- 0 5761 5439"/>
                  <a:gd name="T79" fmla="*/ 5761 h 841"/>
                  <a:gd name="T80" fmla="+- 0 7408 7155"/>
                  <a:gd name="T81" fmla="*/ T80 w 559"/>
                  <a:gd name="T82" fmla="+- 0 5711 5439"/>
                  <a:gd name="T83" fmla="*/ 5711 h 841"/>
                  <a:gd name="T84" fmla="+- 0 7446 7155"/>
                  <a:gd name="T85" fmla="*/ T84 w 559"/>
                  <a:gd name="T86" fmla="+- 0 5664 5439"/>
                  <a:gd name="T87" fmla="*/ 5664 h 841"/>
                  <a:gd name="T88" fmla="+- 0 7506 7155"/>
                  <a:gd name="T89" fmla="*/ T88 w 559"/>
                  <a:gd name="T90" fmla="+- 0 5601 5439"/>
                  <a:gd name="T91" fmla="*/ 5601 h 841"/>
                  <a:gd name="T92" fmla="+- 0 7566 7155"/>
                  <a:gd name="T93" fmla="*/ T92 w 559"/>
                  <a:gd name="T94" fmla="+- 0 5547 5439"/>
                  <a:gd name="T95" fmla="*/ 5547 h 841"/>
                  <a:gd name="T96" fmla="+- 0 7615 7155"/>
                  <a:gd name="T97" fmla="*/ T96 w 559"/>
                  <a:gd name="T98" fmla="+- 0 5510 5439"/>
                  <a:gd name="T99" fmla="*/ 5510 h 841"/>
                  <a:gd name="T100" fmla="+- 0 7605 7155"/>
                  <a:gd name="T101" fmla="*/ T100 w 559"/>
                  <a:gd name="T102" fmla="+- 0 5493 5439"/>
                  <a:gd name="T103" fmla="*/ 5493 h 8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559" h="841">
                    <a:moveTo>
                      <a:pt x="450" y="54"/>
                    </a:moveTo>
                    <a:lnTo>
                      <a:pt x="399" y="92"/>
                    </a:lnTo>
                    <a:lnTo>
                      <a:pt x="337" y="147"/>
                    </a:lnTo>
                    <a:lnTo>
                      <a:pt x="276" y="212"/>
                    </a:lnTo>
                    <a:lnTo>
                      <a:pt x="237" y="260"/>
                    </a:lnTo>
                    <a:lnTo>
                      <a:pt x="200" y="312"/>
                    </a:lnTo>
                    <a:lnTo>
                      <a:pt x="165" y="367"/>
                    </a:lnTo>
                    <a:lnTo>
                      <a:pt x="134" y="427"/>
                    </a:lnTo>
                    <a:lnTo>
                      <a:pt x="107" y="490"/>
                    </a:lnTo>
                    <a:lnTo>
                      <a:pt x="84" y="557"/>
                    </a:lnTo>
                    <a:lnTo>
                      <a:pt x="66" y="628"/>
                    </a:lnTo>
                    <a:lnTo>
                      <a:pt x="54" y="703"/>
                    </a:lnTo>
                    <a:lnTo>
                      <a:pt x="53" y="723"/>
                    </a:lnTo>
                    <a:lnTo>
                      <a:pt x="73" y="726"/>
                    </a:lnTo>
                    <a:lnTo>
                      <a:pt x="86" y="632"/>
                    </a:lnTo>
                    <a:lnTo>
                      <a:pt x="103" y="563"/>
                    </a:lnTo>
                    <a:lnTo>
                      <a:pt x="126" y="497"/>
                    </a:lnTo>
                    <a:lnTo>
                      <a:pt x="152" y="435"/>
                    </a:lnTo>
                    <a:lnTo>
                      <a:pt x="183" y="377"/>
                    </a:lnTo>
                    <a:lnTo>
                      <a:pt x="217" y="322"/>
                    </a:lnTo>
                    <a:lnTo>
                      <a:pt x="253" y="272"/>
                    </a:lnTo>
                    <a:lnTo>
                      <a:pt x="291" y="225"/>
                    </a:lnTo>
                    <a:lnTo>
                      <a:pt x="351" y="162"/>
                    </a:lnTo>
                    <a:lnTo>
                      <a:pt x="411" y="108"/>
                    </a:lnTo>
                    <a:lnTo>
                      <a:pt x="460" y="71"/>
                    </a:lnTo>
                    <a:lnTo>
                      <a:pt x="450" y="54"/>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58" name="Freeform 57"/>
              <p:cNvSpPr>
                <a:spLocks/>
              </p:cNvSpPr>
              <p:nvPr/>
            </p:nvSpPr>
            <p:spPr bwMode="auto">
              <a:xfrm>
                <a:off x="639445" y="1415324"/>
                <a:ext cx="559" cy="841"/>
              </a:xfrm>
              <a:custGeom>
                <a:avLst/>
                <a:gdLst>
                  <a:gd name="T0" fmla="+- 0 7685 7155"/>
                  <a:gd name="T1" fmla="*/ T0 w 559"/>
                  <a:gd name="T2" fmla="+- 0 5482 5439"/>
                  <a:gd name="T3" fmla="*/ 5482 h 841"/>
                  <a:gd name="T4" fmla="+- 0 7621 7155"/>
                  <a:gd name="T5" fmla="*/ T4 w 559"/>
                  <a:gd name="T6" fmla="+- 0 5482 5439"/>
                  <a:gd name="T7" fmla="*/ 5482 h 841"/>
                  <a:gd name="T8" fmla="+- 0 7632 7155"/>
                  <a:gd name="T9" fmla="*/ T8 w 559"/>
                  <a:gd name="T10" fmla="+- 0 5499 5439"/>
                  <a:gd name="T11" fmla="*/ 5499 h 841"/>
                  <a:gd name="T12" fmla="+- 0 7615 7155"/>
                  <a:gd name="T13" fmla="*/ T12 w 559"/>
                  <a:gd name="T14" fmla="+- 0 5510 5439"/>
                  <a:gd name="T15" fmla="*/ 5510 h 841"/>
                  <a:gd name="T16" fmla="+- 0 7641 7155"/>
                  <a:gd name="T17" fmla="*/ T16 w 559"/>
                  <a:gd name="T18" fmla="+- 0 5553 5439"/>
                  <a:gd name="T19" fmla="*/ 5553 h 841"/>
                  <a:gd name="T20" fmla="+- 0 7685 7155"/>
                  <a:gd name="T21" fmla="*/ T20 w 559"/>
                  <a:gd name="T22" fmla="+- 0 5482 5439"/>
                  <a:gd name="T23" fmla="*/ 5482 h 841"/>
                </a:gdLst>
                <a:ahLst/>
                <a:cxnLst>
                  <a:cxn ang="0">
                    <a:pos x="T1" y="T3"/>
                  </a:cxn>
                  <a:cxn ang="0">
                    <a:pos x="T5" y="T7"/>
                  </a:cxn>
                  <a:cxn ang="0">
                    <a:pos x="T9" y="T11"/>
                  </a:cxn>
                  <a:cxn ang="0">
                    <a:pos x="T13" y="T15"/>
                  </a:cxn>
                  <a:cxn ang="0">
                    <a:pos x="T17" y="T19"/>
                  </a:cxn>
                  <a:cxn ang="0">
                    <a:pos x="T21" y="T23"/>
                  </a:cxn>
                </a:cxnLst>
                <a:rect l="0" t="0" r="r" b="b"/>
                <a:pathLst>
                  <a:path w="559" h="841">
                    <a:moveTo>
                      <a:pt x="530" y="43"/>
                    </a:moveTo>
                    <a:lnTo>
                      <a:pt x="466" y="43"/>
                    </a:lnTo>
                    <a:lnTo>
                      <a:pt x="477" y="60"/>
                    </a:lnTo>
                    <a:lnTo>
                      <a:pt x="460" y="71"/>
                    </a:lnTo>
                    <a:lnTo>
                      <a:pt x="486" y="114"/>
                    </a:lnTo>
                    <a:lnTo>
                      <a:pt x="530" y="43"/>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59" name="Freeform 58"/>
              <p:cNvSpPr>
                <a:spLocks/>
              </p:cNvSpPr>
              <p:nvPr/>
            </p:nvSpPr>
            <p:spPr bwMode="auto">
              <a:xfrm>
                <a:off x="639445" y="1415324"/>
                <a:ext cx="559" cy="841"/>
              </a:xfrm>
              <a:custGeom>
                <a:avLst/>
                <a:gdLst>
                  <a:gd name="T0" fmla="+- 0 7621 7155"/>
                  <a:gd name="T1" fmla="*/ T0 w 559"/>
                  <a:gd name="T2" fmla="+- 0 5482 5439"/>
                  <a:gd name="T3" fmla="*/ 5482 h 841"/>
                  <a:gd name="T4" fmla="+- 0 7605 7155"/>
                  <a:gd name="T5" fmla="*/ T4 w 559"/>
                  <a:gd name="T6" fmla="+- 0 5493 5439"/>
                  <a:gd name="T7" fmla="*/ 5493 h 841"/>
                  <a:gd name="T8" fmla="+- 0 7615 7155"/>
                  <a:gd name="T9" fmla="*/ T8 w 559"/>
                  <a:gd name="T10" fmla="+- 0 5510 5439"/>
                  <a:gd name="T11" fmla="*/ 5510 h 841"/>
                  <a:gd name="T12" fmla="+- 0 7632 7155"/>
                  <a:gd name="T13" fmla="*/ T12 w 559"/>
                  <a:gd name="T14" fmla="+- 0 5499 5439"/>
                  <a:gd name="T15" fmla="*/ 5499 h 841"/>
                  <a:gd name="T16" fmla="+- 0 7621 7155"/>
                  <a:gd name="T17" fmla="*/ T16 w 559"/>
                  <a:gd name="T18" fmla="+- 0 5482 5439"/>
                  <a:gd name="T19" fmla="*/ 5482 h 841"/>
                </a:gdLst>
                <a:ahLst/>
                <a:cxnLst>
                  <a:cxn ang="0">
                    <a:pos x="T1" y="T3"/>
                  </a:cxn>
                  <a:cxn ang="0">
                    <a:pos x="T5" y="T7"/>
                  </a:cxn>
                  <a:cxn ang="0">
                    <a:pos x="T9" y="T11"/>
                  </a:cxn>
                  <a:cxn ang="0">
                    <a:pos x="T13" y="T15"/>
                  </a:cxn>
                  <a:cxn ang="0">
                    <a:pos x="T17" y="T19"/>
                  </a:cxn>
                </a:cxnLst>
                <a:rect l="0" t="0" r="r" b="b"/>
                <a:pathLst>
                  <a:path w="559" h="841">
                    <a:moveTo>
                      <a:pt x="466" y="43"/>
                    </a:moveTo>
                    <a:lnTo>
                      <a:pt x="450" y="54"/>
                    </a:lnTo>
                    <a:lnTo>
                      <a:pt x="460" y="71"/>
                    </a:lnTo>
                    <a:lnTo>
                      <a:pt x="477" y="60"/>
                    </a:lnTo>
                    <a:lnTo>
                      <a:pt x="466" y="43"/>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60" name="Freeform 59"/>
              <p:cNvSpPr>
                <a:spLocks/>
              </p:cNvSpPr>
              <p:nvPr/>
            </p:nvSpPr>
            <p:spPr bwMode="auto">
              <a:xfrm>
                <a:off x="639445" y="1415324"/>
                <a:ext cx="559" cy="841"/>
              </a:xfrm>
              <a:custGeom>
                <a:avLst/>
                <a:gdLst>
                  <a:gd name="T0" fmla="+- 0 7713 7155"/>
                  <a:gd name="T1" fmla="*/ T0 w 559"/>
                  <a:gd name="T2" fmla="+- 0 5439 5439"/>
                  <a:gd name="T3" fmla="*/ 5439 h 841"/>
                  <a:gd name="T4" fmla="+- 0 7579 7155"/>
                  <a:gd name="T5" fmla="*/ T4 w 559"/>
                  <a:gd name="T6" fmla="+- 0 5450 5439"/>
                  <a:gd name="T7" fmla="*/ 5450 h 841"/>
                  <a:gd name="T8" fmla="+- 0 7605 7155"/>
                  <a:gd name="T9" fmla="*/ T8 w 559"/>
                  <a:gd name="T10" fmla="+- 0 5493 5439"/>
                  <a:gd name="T11" fmla="*/ 5493 h 841"/>
                  <a:gd name="T12" fmla="+- 0 7621 7155"/>
                  <a:gd name="T13" fmla="*/ T12 w 559"/>
                  <a:gd name="T14" fmla="+- 0 5482 5439"/>
                  <a:gd name="T15" fmla="*/ 5482 h 841"/>
                  <a:gd name="T16" fmla="+- 0 7685 7155"/>
                  <a:gd name="T17" fmla="*/ T16 w 559"/>
                  <a:gd name="T18" fmla="+- 0 5482 5439"/>
                  <a:gd name="T19" fmla="*/ 5482 h 841"/>
                  <a:gd name="T20" fmla="+- 0 7713 7155"/>
                  <a:gd name="T21" fmla="*/ T20 w 559"/>
                  <a:gd name="T22" fmla="+- 0 5439 5439"/>
                  <a:gd name="T23" fmla="*/ 5439 h 841"/>
                </a:gdLst>
                <a:ahLst/>
                <a:cxnLst>
                  <a:cxn ang="0">
                    <a:pos x="T1" y="T3"/>
                  </a:cxn>
                  <a:cxn ang="0">
                    <a:pos x="T5" y="T7"/>
                  </a:cxn>
                  <a:cxn ang="0">
                    <a:pos x="T9" y="T11"/>
                  </a:cxn>
                  <a:cxn ang="0">
                    <a:pos x="T13" y="T15"/>
                  </a:cxn>
                  <a:cxn ang="0">
                    <a:pos x="T17" y="T19"/>
                  </a:cxn>
                  <a:cxn ang="0">
                    <a:pos x="T21" y="T23"/>
                  </a:cxn>
                </a:cxnLst>
                <a:rect l="0" t="0" r="r" b="b"/>
                <a:pathLst>
                  <a:path w="559" h="841">
                    <a:moveTo>
                      <a:pt x="558" y="0"/>
                    </a:moveTo>
                    <a:lnTo>
                      <a:pt x="424" y="11"/>
                    </a:lnTo>
                    <a:lnTo>
                      <a:pt x="450" y="54"/>
                    </a:lnTo>
                    <a:lnTo>
                      <a:pt x="466" y="43"/>
                    </a:lnTo>
                    <a:lnTo>
                      <a:pt x="530" y="43"/>
                    </a:lnTo>
                    <a:lnTo>
                      <a:pt x="558" y="0"/>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grpSp>
        <p:grpSp>
          <p:nvGrpSpPr>
            <p:cNvPr id="31" name="Group 30"/>
            <p:cNvGrpSpPr>
              <a:grpSpLocks/>
            </p:cNvGrpSpPr>
            <p:nvPr/>
          </p:nvGrpSpPr>
          <p:grpSpPr bwMode="auto">
            <a:xfrm>
              <a:off x="0" y="0"/>
              <a:ext cx="2254250" cy="2103120"/>
              <a:chOff x="0" y="0"/>
              <a:chExt cx="3550" cy="3312"/>
            </a:xfrm>
          </p:grpSpPr>
          <p:sp>
            <p:nvSpPr>
              <p:cNvPr id="43" name="Freeform 42"/>
              <p:cNvSpPr>
                <a:spLocks/>
              </p:cNvSpPr>
              <p:nvPr/>
            </p:nvSpPr>
            <p:spPr bwMode="auto">
              <a:xfrm>
                <a:off x="2807" y="1856"/>
                <a:ext cx="743" cy="559"/>
              </a:xfrm>
              <a:custGeom>
                <a:avLst/>
                <a:gdLst>
                  <a:gd name="T0" fmla="+- 0 9605 8957"/>
                  <a:gd name="T1" fmla="*/ T0 w 743"/>
                  <a:gd name="T2" fmla="+- 0 5522 5070"/>
                  <a:gd name="T3" fmla="*/ 5522 h 559"/>
                  <a:gd name="T4" fmla="+- 0 9602 8957"/>
                  <a:gd name="T5" fmla="*/ T4 w 743"/>
                  <a:gd name="T6" fmla="+- 0 5524 5070"/>
                  <a:gd name="T7" fmla="*/ 5524 h 559"/>
                  <a:gd name="T8" fmla="+- 0 9589 8957"/>
                  <a:gd name="T9" fmla="*/ T8 w 743"/>
                  <a:gd name="T10" fmla="+- 0 5539 5070"/>
                  <a:gd name="T11" fmla="*/ 5539 h 559"/>
                  <a:gd name="T12" fmla="+- 0 9582 8957"/>
                  <a:gd name="T13" fmla="*/ T12 w 743"/>
                  <a:gd name="T14" fmla="+- 0 5556 5070"/>
                  <a:gd name="T15" fmla="*/ 5556 h 559"/>
                  <a:gd name="T16" fmla="+- 0 9580 8957"/>
                  <a:gd name="T17" fmla="*/ T16 w 743"/>
                  <a:gd name="T18" fmla="+- 0 5574 5070"/>
                  <a:gd name="T19" fmla="*/ 5574 h 559"/>
                  <a:gd name="T20" fmla="+- 0 9584 8957"/>
                  <a:gd name="T21" fmla="*/ T20 w 743"/>
                  <a:gd name="T22" fmla="+- 0 5591 5070"/>
                  <a:gd name="T23" fmla="*/ 5591 h 559"/>
                  <a:gd name="T24" fmla="+- 0 9586 8957"/>
                  <a:gd name="T25" fmla="*/ T24 w 743"/>
                  <a:gd name="T26" fmla="+- 0 5595 5070"/>
                  <a:gd name="T27" fmla="*/ 5595 h 559"/>
                  <a:gd name="T28" fmla="+- 0 9597 8957"/>
                  <a:gd name="T29" fmla="*/ T28 w 743"/>
                  <a:gd name="T30" fmla="+- 0 5611 5070"/>
                  <a:gd name="T31" fmla="*/ 5611 h 559"/>
                  <a:gd name="T32" fmla="+- 0 9613 8957"/>
                  <a:gd name="T33" fmla="*/ T32 w 743"/>
                  <a:gd name="T34" fmla="+- 0 5622 5070"/>
                  <a:gd name="T35" fmla="*/ 5622 h 559"/>
                  <a:gd name="T36" fmla="+- 0 9630 8957"/>
                  <a:gd name="T37" fmla="*/ T36 w 743"/>
                  <a:gd name="T38" fmla="+- 0 5628 5070"/>
                  <a:gd name="T39" fmla="*/ 5628 h 559"/>
                  <a:gd name="T40" fmla="+- 0 9649 8957"/>
                  <a:gd name="T41" fmla="*/ T40 w 743"/>
                  <a:gd name="T42" fmla="+- 0 5628 5070"/>
                  <a:gd name="T43" fmla="*/ 5628 h 559"/>
                  <a:gd name="T44" fmla="+- 0 9671 8957"/>
                  <a:gd name="T45" fmla="*/ T44 w 743"/>
                  <a:gd name="T46" fmla="+- 0 5616 5070"/>
                  <a:gd name="T47" fmla="*/ 5616 h 559"/>
                  <a:gd name="T48" fmla="+- 0 9686 8957"/>
                  <a:gd name="T49" fmla="*/ T48 w 743"/>
                  <a:gd name="T50" fmla="+- 0 5602 5070"/>
                  <a:gd name="T51" fmla="*/ 5602 h 559"/>
                  <a:gd name="T52" fmla="+- 0 9696 8957"/>
                  <a:gd name="T53" fmla="*/ T52 w 743"/>
                  <a:gd name="T54" fmla="+- 0 5586 5070"/>
                  <a:gd name="T55" fmla="*/ 5586 h 559"/>
                  <a:gd name="T56" fmla="+- 0 9698 8957"/>
                  <a:gd name="T57" fmla="*/ T56 w 743"/>
                  <a:gd name="T58" fmla="+- 0 5573 5070"/>
                  <a:gd name="T59" fmla="*/ 5573 h 559"/>
                  <a:gd name="T60" fmla="+- 0 9631 8957"/>
                  <a:gd name="T61" fmla="*/ T60 w 743"/>
                  <a:gd name="T62" fmla="+- 0 5573 5070"/>
                  <a:gd name="T63" fmla="*/ 5573 h 559"/>
                  <a:gd name="T64" fmla="+- 0 9605 8957"/>
                  <a:gd name="T65" fmla="*/ T64 w 743"/>
                  <a:gd name="T66" fmla="+- 0 5522 5070"/>
                  <a:gd name="T67" fmla="*/ 5522 h 5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743" h="559">
                    <a:moveTo>
                      <a:pt x="648" y="452"/>
                    </a:moveTo>
                    <a:lnTo>
                      <a:pt x="645" y="454"/>
                    </a:lnTo>
                    <a:lnTo>
                      <a:pt x="632" y="469"/>
                    </a:lnTo>
                    <a:lnTo>
                      <a:pt x="625" y="486"/>
                    </a:lnTo>
                    <a:lnTo>
                      <a:pt x="623" y="504"/>
                    </a:lnTo>
                    <a:lnTo>
                      <a:pt x="627" y="521"/>
                    </a:lnTo>
                    <a:lnTo>
                      <a:pt x="629" y="525"/>
                    </a:lnTo>
                    <a:lnTo>
                      <a:pt x="640" y="541"/>
                    </a:lnTo>
                    <a:lnTo>
                      <a:pt x="656" y="552"/>
                    </a:lnTo>
                    <a:lnTo>
                      <a:pt x="673" y="558"/>
                    </a:lnTo>
                    <a:lnTo>
                      <a:pt x="692" y="558"/>
                    </a:lnTo>
                    <a:lnTo>
                      <a:pt x="714" y="546"/>
                    </a:lnTo>
                    <a:lnTo>
                      <a:pt x="729" y="532"/>
                    </a:lnTo>
                    <a:lnTo>
                      <a:pt x="739" y="516"/>
                    </a:lnTo>
                    <a:lnTo>
                      <a:pt x="741" y="503"/>
                    </a:lnTo>
                    <a:lnTo>
                      <a:pt x="674" y="503"/>
                    </a:lnTo>
                    <a:lnTo>
                      <a:pt x="648" y="452"/>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44" name="Freeform 43"/>
              <p:cNvSpPr>
                <a:spLocks/>
              </p:cNvSpPr>
              <p:nvPr/>
            </p:nvSpPr>
            <p:spPr bwMode="auto">
              <a:xfrm>
                <a:off x="2807" y="1856"/>
                <a:ext cx="743" cy="559"/>
              </a:xfrm>
              <a:custGeom>
                <a:avLst/>
                <a:gdLst>
                  <a:gd name="T0" fmla="+- 0 9623 8957"/>
                  <a:gd name="T1" fmla="*/ T0 w 743"/>
                  <a:gd name="T2" fmla="+- 0 5512 5070"/>
                  <a:gd name="T3" fmla="*/ 5512 h 559"/>
                  <a:gd name="T4" fmla="+- 0 9620 8957"/>
                  <a:gd name="T5" fmla="*/ T4 w 743"/>
                  <a:gd name="T6" fmla="+- 0 5512 5070"/>
                  <a:gd name="T7" fmla="*/ 5512 h 559"/>
                  <a:gd name="T8" fmla="+- 0 9605 8957"/>
                  <a:gd name="T9" fmla="*/ T8 w 743"/>
                  <a:gd name="T10" fmla="+- 0 5522 5070"/>
                  <a:gd name="T11" fmla="*/ 5522 h 559"/>
                  <a:gd name="T12" fmla="+- 0 9631 8957"/>
                  <a:gd name="T13" fmla="*/ T12 w 743"/>
                  <a:gd name="T14" fmla="+- 0 5573 5070"/>
                  <a:gd name="T15" fmla="*/ 5573 h 559"/>
                  <a:gd name="T16" fmla="+- 0 9649 8957"/>
                  <a:gd name="T17" fmla="*/ T16 w 743"/>
                  <a:gd name="T18" fmla="+- 0 5564 5070"/>
                  <a:gd name="T19" fmla="*/ 5564 h 559"/>
                  <a:gd name="T20" fmla="+- 0 9623 8957"/>
                  <a:gd name="T21" fmla="*/ T20 w 743"/>
                  <a:gd name="T22" fmla="+- 0 5512 5070"/>
                  <a:gd name="T23" fmla="*/ 5512 h 559"/>
                </a:gdLst>
                <a:ahLst/>
                <a:cxnLst>
                  <a:cxn ang="0">
                    <a:pos x="T1" y="T3"/>
                  </a:cxn>
                  <a:cxn ang="0">
                    <a:pos x="T5" y="T7"/>
                  </a:cxn>
                  <a:cxn ang="0">
                    <a:pos x="T9" y="T11"/>
                  </a:cxn>
                  <a:cxn ang="0">
                    <a:pos x="T13" y="T15"/>
                  </a:cxn>
                  <a:cxn ang="0">
                    <a:pos x="T17" y="T19"/>
                  </a:cxn>
                  <a:cxn ang="0">
                    <a:pos x="T21" y="T23"/>
                  </a:cxn>
                </a:cxnLst>
                <a:rect l="0" t="0" r="r" b="b"/>
                <a:pathLst>
                  <a:path w="743" h="559">
                    <a:moveTo>
                      <a:pt x="666" y="442"/>
                    </a:moveTo>
                    <a:lnTo>
                      <a:pt x="663" y="442"/>
                    </a:lnTo>
                    <a:lnTo>
                      <a:pt x="648" y="452"/>
                    </a:lnTo>
                    <a:lnTo>
                      <a:pt x="674" y="503"/>
                    </a:lnTo>
                    <a:lnTo>
                      <a:pt x="692" y="494"/>
                    </a:lnTo>
                    <a:lnTo>
                      <a:pt x="666" y="442"/>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45" name="Freeform 44"/>
              <p:cNvSpPr>
                <a:spLocks/>
              </p:cNvSpPr>
              <p:nvPr/>
            </p:nvSpPr>
            <p:spPr bwMode="auto">
              <a:xfrm>
                <a:off x="2807" y="1856"/>
                <a:ext cx="743" cy="559"/>
              </a:xfrm>
              <a:custGeom>
                <a:avLst/>
                <a:gdLst>
                  <a:gd name="T0" fmla="+- 0 9637 8957"/>
                  <a:gd name="T1" fmla="*/ T0 w 743"/>
                  <a:gd name="T2" fmla="+- 0 5509 5070"/>
                  <a:gd name="T3" fmla="*/ 5509 h 559"/>
                  <a:gd name="T4" fmla="+- 0 9623 8957"/>
                  <a:gd name="T5" fmla="*/ T4 w 743"/>
                  <a:gd name="T6" fmla="+- 0 5512 5070"/>
                  <a:gd name="T7" fmla="*/ 5512 h 559"/>
                  <a:gd name="T8" fmla="+- 0 9649 8957"/>
                  <a:gd name="T9" fmla="*/ T8 w 743"/>
                  <a:gd name="T10" fmla="+- 0 5564 5070"/>
                  <a:gd name="T11" fmla="*/ 5564 h 559"/>
                  <a:gd name="T12" fmla="+- 0 9631 8957"/>
                  <a:gd name="T13" fmla="*/ T12 w 743"/>
                  <a:gd name="T14" fmla="+- 0 5573 5070"/>
                  <a:gd name="T15" fmla="*/ 5573 h 559"/>
                  <a:gd name="T16" fmla="+- 0 9698 8957"/>
                  <a:gd name="T17" fmla="*/ T16 w 743"/>
                  <a:gd name="T18" fmla="+- 0 5573 5070"/>
                  <a:gd name="T19" fmla="*/ 5573 h 559"/>
                  <a:gd name="T20" fmla="+- 0 9699 8957"/>
                  <a:gd name="T21" fmla="*/ T20 w 743"/>
                  <a:gd name="T22" fmla="+- 0 5570 5070"/>
                  <a:gd name="T23" fmla="*/ 5570 h 559"/>
                  <a:gd name="T24" fmla="+- 0 9698 8957"/>
                  <a:gd name="T25" fmla="*/ T24 w 743"/>
                  <a:gd name="T26" fmla="+- 0 5553 5070"/>
                  <a:gd name="T27" fmla="*/ 5553 h 559"/>
                  <a:gd name="T28" fmla="+- 0 9686 8957"/>
                  <a:gd name="T29" fmla="*/ T28 w 743"/>
                  <a:gd name="T30" fmla="+- 0 5533 5070"/>
                  <a:gd name="T31" fmla="*/ 5533 h 559"/>
                  <a:gd name="T32" fmla="+- 0 9671 8957"/>
                  <a:gd name="T33" fmla="*/ T32 w 743"/>
                  <a:gd name="T34" fmla="+- 0 5520 5070"/>
                  <a:gd name="T35" fmla="*/ 5520 h 559"/>
                  <a:gd name="T36" fmla="+- 0 9654 8957"/>
                  <a:gd name="T37" fmla="*/ T36 w 743"/>
                  <a:gd name="T38" fmla="+- 0 5512 5070"/>
                  <a:gd name="T39" fmla="*/ 5512 h 559"/>
                  <a:gd name="T40" fmla="+- 0 9637 8957"/>
                  <a:gd name="T41" fmla="*/ T40 w 743"/>
                  <a:gd name="T42" fmla="+- 0 5509 5070"/>
                  <a:gd name="T43" fmla="*/ 5509 h 5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43" h="559">
                    <a:moveTo>
                      <a:pt x="680" y="439"/>
                    </a:moveTo>
                    <a:lnTo>
                      <a:pt x="666" y="442"/>
                    </a:lnTo>
                    <a:lnTo>
                      <a:pt x="692" y="494"/>
                    </a:lnTo>
                    <a:lnTo>
                      <a:pt x="674" y="503"/>
                    </a:lnTo>
                    <a:lnTo>
                      <a:pt x="741" y="503"/>
                    </a:lnTo>
                    <a:lnTo>
                      <a:pt x="742" y="500"/>
                    </a:lnTo>
                    <a:lnTo>
                      <a:pt x="741" y="483"/>
                    </a:lnTo>
                    <a:lnTo>
                      <a:pt x="729" y="463"/>
                    </a:lnTo>
                    <a:lnTo>
                      <a:pt x="714" y="450"/>
                    </a:lnTo>
                    <a:lnTo>
                      <a:pt x="697" y="442"/>
                    </a:lnTo>
                    <a:lnTo>
                      <a:pt x="680" y="439"/>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46" name="Freeform 45"/>
              <p:cNvSpPr>
                <a:spLocks/>
              </p:cNvSpPr>
              <p:nvPr/>
            </p:nvSpPr>
            <p:spPr bwMode="auto">
              <a:xfrm>
                <a:off x="2807" y="1856"/>
                <a:ext cx="743" cy="559"/>
              </a:xfrm>
              <a:custGeom>
                <a:avLst/>
                <a:gdLst>
                  <a:gd name="T0" fmla="+- 0 9077 8957"/>
                  <a:gd name="T1" fmla="*/ T0 w 743"/>
                  <a:gd name="T2" fmla="+- 0 5119 5070"/>
                  <a:gd name="T3" fmla="*/ 5119 h 559"/>
                  <a:gd name="T4" fmla="+- 0 9074 8957"/>
                  <a:gd name="T5" fmla="*/ T4 w 743"/>
                  <a:gd name="T6" fmla="+- 0 5139 5070"/>
                  <a:gd name="T7" fmla="*/ 5139 h 559"/>
                  <a:gd name="T8" fmla="+- 0 9118 8957"/>
                  <a:gd name="T9" fmla="*/ T8 w 743"/>
                  <a:gd name="T10" fmla="+- 0 5150 5070"/>
                  <a:gd name="T11" fmla="*/ 5150 h 559"/>
                  <a:gd name="T12" fmla="+- 0 9164 8957"/>
                  <a:gd name="T13" fmla="*/ T12 w 743"/>
                  <a:gd name="T14" fmla="+- 0 5164 5070"/>
                  <a:gd name="T15" fmla="*/ 5164 h 559"/>
                  <a:gd name="T16" fmla="+- 0 9236 8957"/>
                  <a:gd name="T17" fmla="*/ T16 w 743"/>
                  <a:gd name="T18" fmla="+- 0 5192 5070"/>
                  <a:gd name="T19" fmla="*/ 5192 h 559"/>
                  <a:gd name="T20" fmla="+- 0 9308 8957"/>
                  <a:gd name="T21" fmla="*/ T20 w 743"/>
                  <a:gd name="T22" fmla="+- 0 5227 5070"/>
                  <a:gd name="T23" fmla="*/ 5227 h 559"/>
                  <a:gd name="T24" fmla="+- 0 9379 8957"/>
                  <a:gd name="T25" fmla="*/ T24 w 743"/>
                  <a:gd name="T26" fmla="+- 0 5271 5070"/>
                  <a:gd name="T27" fmla="*/ 5271 h 559"/>
                  <a:gd name="T28" fmla="+- 0 9447 8957"/>
                  <a:gd name="T29" fmla="*/ T28 w 743"/>
                  <a:gd name="T30" fmla="+- 0 5324 5070"/>
                  <a:gd name="T31" fmla="*/ 5324 h 559"/>
                  <a:gd name="T32" fmla="+- 0 9511 8957"/>
                  <a:gd name="T33" fmla="*/ T32 w 743"/>
                  <a:gd name="T34" fmla="+- 0 5387 5070"/>
                  <a:gd name="T35" fmla="*/ 5387 h 559"/>
                  <a:gd name="T36" fmla="+- 0 9550 8957"/>
                  <a:gd name="T37" fmla="*/ T36 w 743"/>
                  <a:gd name="T38" fmla="+- 0 5434 5070"/>
                  <a:gd name="T39" fmla="*/ 5434 h 559"/>
                  <a:gd name="T40" fmla="+- 0 9585 8957"/>
                  <a:gd name="T41" fmla="*/ T40 w 743"/>
                  <a:gd name="T42" fmla="+- 0 5486 5070"/>
                  <a:gd name="T43" fmla="*/ 5486 h 559"/>
                  <a:gd name="T44" fmla="+- 0 9605 8957"/>
                  <a:gd name="T45" fmla="*/ T44 w 743"/>
                  <a:gd name="T46" fmla="+- 0 5522 5070"/>
                  <a:gd name="T47" fmla="*/ 5522 h 559"/>
                  <a:gd name="T48" fmla="+- 0 9620 8957"/>
                  <a:gd name="T49" fmla="*/ T48 w 743"/>
                  <a:gd name="T50" fmla="+- 0 5512 5070"/>
                  <a:gd name="T51" fmla="*/ 5512 h 559"/>
                  <a:gd name="T52" fmla="+- 0 9584 8957"/>
                  <a:gd name="T53" fmla="*/ T52 w 743"/>
                  <a:gd name="T54" fmla="+- 0 5448 5070"/>
                  <a:gd name="T55" fmla="*/ 5448 h 559"/>
                  <a:gd name="T56" fmla="+- 0 9546 8957"/>
                  <a:gd name="T57" fmla="*/ T56 w 743"/>
                  <a:gd name="T58" fmla="+- 0 5397 5070"/>
                  <a:gd name="T59" fmla="*/ 5397 h 559"/>
                  <a:gd name="T60" fmla="+- 0 9505 8957"/>
                  <a:gd name="T61" fmla="*/ T60 w 743"/>
                  <a:gd name="T62" fmla="+- 0 5351 5070"/>
                  <a:gd name="T63" fmla="*/ 5351 h 559"/>
                  <a:gd name="T64" fmla="+- 0 9460 8957"/>
                  <a:gd name="T65" fmla="*/ T64 w 743"/>
                  <a:gd name="T66" fmla="+- 0 5309 5070"/>
                  <a:gd name="T67" fmla="*/ 5309 h 559"/>
                  <a:gd name="T68" fmla="+- 0 9391 8957"/>
                  <a:gd name="T69" fmla="*/ T68 w 743"/>
                  <a:gd name="T70" fmla="+- 0 5255 5070"/>
                  <a:gd name="T71" fmla="*/ 5255 h 559"/>
                  <a:gd name="T72" fmla="+- 0 9318 8957"/>
                  <a:gd name="T73" fmla="*/ T72 w 743"/>
                  <a:gd name="T74" fmla="+- 0 5210 5070"/>
                  <a:gd name="T75" fmla="*/ 5210 h 559"/>
                  <a:gd name="T76" fmla="+- 0 9244 8957"/>
                  <a:gd name="T77" fmla="*/ T76 w 743"/>
                  <a:gd name="T78" fmla="+- 0 5174 5070"/>
                  <a:gd name="T79" fmla="*/ 5174 h 559"/>
                  <a:gd name="T80" fmla="+- 0 9171 8957"/>
                  <a:gd name="T81" fmla="*/ T80 w 743"/>
                  <a:gd name="T82" fmla="+- 0 5146 5070"/>
                  <a:gd name="T83" fmla="*/ 5146 h 559"/>
                  <a:gd name="T84" fmla="+- 0 9078 8957"/>
                  <a:gd name="T85" fmla="*/ T84 w 743"/>
                  <a:gd name="T86" fmla="+- 0 5120 5070"/>
                  <a:gd name="T87" fmla="*/ 5120 h 559"/>
                  <a:gd name="T88" fmla="+- 0 9077 8957"/>
                  <a:gd name="T89" fmla="*/ T88 w 743"/>
                  <a:gd name="T90" fmla="+- 0 5119 5070"/>
                  <a:gd name="T91" fmla="*/ 5119 h 5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743" h="559">
                    <a:moveTo>
                      <a:pt x="120" y="49"/>
                    </a:moveTo>
                    <a:lnTo>
                      <a:pt x="117" y="69"/>
                    </a:lnTo>
                    <a:lnTo>
                      <a:pt x="161" y="80"/>
                    </a:lnTo>
                    <a:lnTo>
                      <a:pt x="207" y="94"/>
                    </a:lnTo>
                    <a:lnTo>
                      <a:pt x="279" y="122"/>
                    </a:lnTo>
                    <a:lnTo>
                      <a:pt x="351" y="157"/>
                    </a:lnTo>
                    <a:lnTo>
                      <a:pt x="422" y="201"/>
                    </a:lnTo>
                    <a:lnTo>
                      <a:pt x="490" y="254"/>
                    </a:lnTo>
                    <a:lnTo>
                      <a:pt x="554" y="317"/>
                    </a:lnTo>
                    <a:lnTo>
                      <a:pt x="593" y="364"/>
                    </a:lnTo>
                    <a:lnTo>
                      <a:pt x="628" y="416"/>
                    </a:lnTo>
                    <a:lnTo>
                      <a:pt x="648" y="452"/>
                    </a:lnTo>
                    <a:lnTo>
                      <a:pt x="663" y="442"/>
                    </a:lnTo>
                    <a:lnTo>
                      <a:pt x="627" y="378"/>
                    </a:lnTo>
                    <a:lnTo>
                      <a:pt x="589" y="327"/>
                    </a:lnTo>
                    <a:lnTo>
                      <a:pt x="548" y="281"/>
                    </a:lnTo>
                    <a:lnTo>
                      <a:pt x="503" y="239"/>
                    </a:lnTo>
                    <a:lnTo>
                      <a:pt x="434" y="185"/>
                    </a:lnTo>
                    <a:lnTo>
                      <a:pt x="361" y="140"/>
                    </a:lnTo>
                    <a:lnTo>
                      <a:pt x="287" y="104"/>
                    </a:lnTo>
                    <a:lnTo>
                      <a:pt x="214" y="76"/>
                    </a:lnTo>
                    <a:lnTo>
                      <a:pt x="121" y="50"/>
                    </a:lnTo>
                    <a:lnTo>
                      <a:pt x="120" y="49"/>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47" name="Freeform 46"/>
              <p:cNvSpPr>
                <a:spLocks/>
              </p:cNvSpPr>
              <p:nvPr/>
            </p:nvSpPr>
            <p:spPr bwMode="auto">
              <a:xfrm>
                <a:off x="2807" y="1856"/>
                <a:ext cx="743" cy="559"/>
              </a:xfrm>
              <a:custGeom>
                <a:avLst/>
                <a:gdLst>
                  <a:gd name="T0" fmla="+- 0 9084 8957"/>
                  <a:gd name="T1" fmla="*/ T0 w 743"/>
                  <a:gd name="T2" fmla="+- 0 5070 5070"/>
                  <a:gd name="T3" fmla="*/ 5070 h 559"/>
                  <a:gd name="T4" fmla="+- 0 8957 8957"/>
                  <a:gd name="T5" fmla="*/ T4 w 743"/>
                  <a:gd name="T6" fmla="+- 0 5113 5070"/>
                  <a:gd name="T7" fmla="*/ 5113 h 559"/>
                  <a:gd name="T8" fmla="+- 0 9068 8957"/>
                  <a:gd name="T9" fmla="*/ T8 w 743"/>
                  <a:gd name="T10" fmla="+- 0 5189 5070"/>
                  <a:gd name="T11" fmla="*/ 5189 h 559"/>
                  <a:gd name="T12" fmla="+- 0 9074 8957"/>
                  <a:gd name="T13" fmla="*/ T12 w 743"/>
                  <a:gd name="T14" fmla="+- 0 5139 5070"/>
                  <a:gd name="T15" fmla="*/ 5139 h 559"/>
                  <a:gd name="T16" fmla="+- 0 9073 8957"/>
                  <a:gd name="T17" fmla="*/ T16 w 743"/>
                  <a:gd name="T18" fmla="+- 0 5139 5070"/>
                  <a:gd name="T19" fmla="*/ 5139 h 559"/>
                  <a:gd name="T20" fmla="+- 0 9055 8957"/>
                  <a:gd name="T21" fmla="*/ T20 w 743"/>
                  <a:gd name="T22" fmla="+- 0 5136 5070"/>
                  <a:gd name="T23" fmla="*/ 5136 h 559"/>
                  <a:gd name="T24" fmla="+- 0 9057 8957"/>
                  <a:gd name="T25" fmla="*/ T24 w 743"/>
                  <a:gd name="T26" fmla="+- 0 5117 5070"/>
                  <a:gd name="T27" fmla="*/ 5117 h 559"/>
                  <a:gd name="T28" fmla="+- 0 9077 8957"/>
                  <a:gd name="T29" fmla="*/ T28 w 743"/>
                  <a:gd name="T30" fmla="+- 0 5117 5070"/>
                  <a:gd name="T31" fmla="*/ 5117 h 559"/>
                  <a:gd name="T32" fmla="+- 0 9084 8957"/>
                  <a:gd name="T33" fmla="*/ T32 w 743"/>
                  <a:gd name="T34" fmla="+- 0 5070 5070"/>
                  <a:gd name="T35" fmla="*/ 5070 h 5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3" h="559">
                    <a:moveTo>
                      <a:pt x="127" y="0"/>
                    </a:moveTo>
                    <a:lnTo>
                      <a:pt x="0" y="43"/>
                    </a:lnTo>
                    <a:lnTo>
                      <a:pt x="111" y="119"/>
                    </a:lnTo>
                    <a:lnTo>
                      <a:pt x="117" y="69"/>
                    </a:lnTo>
                    <a:lnTo>
                      <a:pt x="116" y="69"/>
                    </a:lnTo>
                    <a:lnTo>
                      <a:pt x="98" y="66"/>
                    </a:lnTo>
                    <a:lnTo>
                      <a:pt x="100" y="47"/>
                    </a:lnTo>
                    <a:lnTo>
                      <a:pt x="120" y="47"/>
                    </a:lnTo>
                    <a:lnTo>
                      <a:pt x="127" y="0"/>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48" name="Freeform 47"/>
              <p:cNvSpPr>
                <a:spLocks/>
              </p:cNvSpPr>
              <p:nvPr/>
            </p:nvSpPr>
            <p:spPr bwMode="auto">
              <a:xfrm>
                <a:off x="2807" y="1856"/>
                <a:ext cx="743" cy="559"/>
              </a:xfrm>
              <a:custGeom>
                <a:avLst/>
                <a:gdLst>
                  <a:gd name="T0" fmla="+- 0 9057 8957"/>
                  <a:gd name="T1" fmla="*/ T0 w 743"/>
                  <a:gd name="T2" fmla="+- 0 5117 5070"/>
                  <a:gd name="T3" fmla="*/ 5117 h 559"/>
                  <a:gd name="T4" fmla="+- 0 9055 8957"/>
                  <a:gd name="T5" fmla="*/ T4 w 743"/>
                  <a:gd name="T6" fmla="+- 0 5136 5070"/>
                  <a:gd name="T7" fmla="*/ 5136 h 559"/>
                  <a:gd name="T8" fmla="+- 0 9073 8957"/>
                  <a:gd name="T9" fmla="*/ T8 w 743"/>
                  <a:gd name="T10" fmla="+- 0 5139 5070"/>
                  <a:gd name="T11" fmla="*/ 5139 h 559"/>
                  <a:gd name="T12" fmla="+- 0 9074 8957"/>
                  <a:gd name="T13" fmla="*/ T12 w 743"/>
                  <a:gd name="T14" fmla="+- 0 5139 5070"/>
                  <a:gd name="T15" fmla="*/ 5139 h 559"/>
                  <a:gd name="T16" fmla="+- 0 9077 8957"/>
                  <a:gd name="T17" fmla="*/ T16 w 743"/>
                  <a:gd name="T18" fmla="+- 0 5119 5070"/>
                  <a:gd name="T19" fmla="*/ 5119 h 559"/>
                  <a:gd name="T20" fmla="+- 0 9057 8957"/>
                  <a:gd name="T21" fmla="*/ T20 w 743"/>
                  <a:gd name="T22" fmla="+- 0 5117 5070"/>
                  <a:gd name="T23" fmla="*/ 5117 h 559"/>
                </a:gdLst>
                <a:ahLst/>
                <a:cxnLst>
                  <a:cxn ang="0">
                    <a:pos x="T1" y="T3"/>
                  </a:cxn>
                  <a:cxn ang="0">
                    <a:pos x="T5" y="T7"/>
                  </a:cxn>
                  <a:cxn ang="0">
                    <a:pos x="T9" y="T11"/>
                  </a:cxn>
                  <a:cxn ang="0">
                    <a:pos x="T13" y="T15"/>
                  </a:cxn>
                  <a:cxn ang="0">
                    <a:pos x="T17" y="T19"/>
                  </a:cxn>
                  <a:cxn ang="0">
                    <a:pos x="T21" y="T23"/>
                  </a:cxn>
                </a:cxnLst>
                <a:rect l="0" t="0" r="r" b="b"/>
                <a:pathLst>
                  <a:path w="743" h="559">
                    <a:moveTo>
                      <a:pt x="100" y="47"/>
                    </a:moveTo>
                    <a:lnTo>
                      <a:pt x="98" y="66"/>
                    </a:lnTo>
                    <a:lnTo>
                      <a:pt x="116" y="69"/>
                    </a:lnTo>
                    <a:lnTo>
                      <a:pt x="117" y="69"/>
                    </a:lnTo>
                    <a:lnTo>
                      <a:pt x="120" y="49"/>
                    </a:lnTo>
                    <a:lnTo>
                      <a:pt x="100" y="47"/>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49" name="Freeform 48"/>
              <p:cNvSpPr>
                <a:spLocks/>
              </p:cNvSpPr>
              <p:nvPr/>
            </p:nvSpPr>
            <p:spPr bwMode="auto">
              <a:xfrm>
                <a:off x="2807" y="1856"/>
                <a:ext cx="743" cy="559"/>
              </a:xfrm>
              <a:custGeom>
                <a:avLst/>
                <a:gdLst>
                  <a:gd name="T0" fmla="+- 0 9077 8957"/>
                  <a:gd name="T1" fmla="*/ T0 w 743"/>
                  <a:gd name="T2" fmla="+- 0 5117 5070"/>
                  <a:gd name="T3" fmla="*/ 5117 h 559"/>
                  <a:gd name="T4" fmla="+- 0 9057 8957"/>
                  <a:gd name="T5" fmla="*/ T4 w 743"/>
                  <a:gd name="T6" fmla="+- 0 5117 5070"/>
                  <a:gd name="T7" fmla="*/ 5117 h 559"/>
                  <a:gd name="T8" fmla="+- 0 9077 8957"/>
                  <a:gd name="T9" fmla="*/ T8 w 743"/>
                  <a:gd name="T10" fmla="+- 0 5119 5070"/>
                  <a:gd name="T11" fmla="*/ 5119 h 559"/>
                  <a:gd name="T12" fmla="+- 0 9077 8957"/>
                  <a:gd name="T13" fmla="*/ T12 w 743"/>
                  <a:gd name="T14" fmla="+- 0 5117 5070"/>
                  <a:gd name="T15" fmla="*/ 5117 h 559"/>
                </a:gdLst>
                <a:ahLst/>
                <a:cxnLst>
                  <a:cxn ang="0">
                    <a:pos x="T1" y="T3"/>
                  </a:cxn>
                  <a:cxn ang="0">
                    <a:pos x="T5" y="T7"/>
                  </a:cxn>
                  <a:cxn ang="0">
                    <a:pos x="T9" y="T11"/>
                  </a:cxn>
                  <a:cxn ang="0">
                    <a:pos x="T13" y="T15"/>
                  </a:cxn>
                </a:cxnLst>
                <a:rect l="0" t="0" r="r" b="b"/>
                <a:pathLst>
                  <a:path w="743" h="559">
                    <a:moveTo>
                      <a:pt x="120" y="47"/>
                    </a:moveTo>
                    <a:lnTo>
                      <a:pt x="100" y="47"/>
                    </a:lnTo>
                    <a:lnTo>
                      <a:pt x="120" y="49"/>
                    </a:lnTo>
                    <a:lnTo>
                      <a:pt x="120" y="47"/>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pic>
            <p:nvPicPr>
              <p:cNvPr id="50" name="Picture 4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880"/>
                <a:ext cx="1082" cy="2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096"/>
                <a:ext cx="1098" cy="2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 y="0"/>
                <a:ext cx="1029" cy="21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 y="216"/>
                <a:ext cx="1141" cy="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a:grpSpLocks/>
            </p:cNvGrpSpPr>
            <p:nvPr/>
          </p:nvGrpSpPr>
          <p:grpSpPr bwMode="auto">
            <a:xfrm>
              <a:off x="1292588" y="968647"/>
              <a:ext cx="1808480" cy="274955"/>
              <a:chOff x="1292588" y="968647"/>
              <a:chExt cx="2848" cy="433"/>
            </a:xfrm>
          </p:grpSpPr>
          <p:sp>
            <p:nvSpPr>
              <p:cNvPr id="33" name="Freeform 32"/>
              <p:cNvSpPr>
                <a:spLocks/>
              </p:cNvSpPr>
              <p:nvPr/>
            </p:nvSpPr>
            <p:spPr bwMode="auto">
              <a:xfrm>
                <a:off x="1292588" y="968669"/>
                <a:ext cx="1704" cy="354"/>
              </a:xfrm>
              <a:custGeom>
                <a:avLst/>
                <a:gdLst>
                  <a:gd name="T0" fmla="+- 0 9780 8189"/>
                  <a:gd name="T1" fmla="*/ T0 w 1704"/>
                  <a:gd name="T2" fmla="+- 0 5042 4765"/>
                  <a:gd name="T3" fmla="*/ 5042 h 354"/>
                  <a:gd name="T4" fmla="+- 0 9780 8189"/>
                  <a:gd name="T5" fmla="*/ T4 w 1704"/>
                  <a:gd name="T6" fmla="+- 0 5044 4765"/>
                  <a:gd name="T7" fmla="*/ 5044 h 354"/>
                  <a:gd name="T8" fmla="+- 0 9777 8189"/>
                  <a:gd name="T9" fmla="*/ T8 w 1704"/>
                  <a:gd name="T10" fmla="+- 0 5063 4765"/>
                  <a:gd name="T11" fmla="*/ 5063 h 354"/>
                  <a:gd name="T12" fmla="+- 0 9781 8189"/>
                  <a:gd name="T13" fmla="*/ T12 w 1704"/>
                  <a:gd name="T14" fmla="+- 0 5081 4765"/>
                  <a:gd name="T15" fmla="*/ 5081 h 354"/>
                  <a:gd name="T16" fmla="+- 0 9789 8189"/>
                  <a:gd name="T17" fmla="*/ T16 w 1704"/>
                  <a:gd name="T18" fmla="+- 0 5096 4765"/>
                  <a:gd name="T19" fmla="*/ 5096 h 354"/>
                  <a:gd name="T20" fmla="+- 0 9801 8189"/>
                  <a:gd name="T21" fmla="*/ T20 w 1704"/>
                  <a:gd name="T22" fmla="+- 0 5109 4765"/>
                  <a:gd name="T23" fmla="*/ 5109 h 354"/>
                  <a:gd name="T24" fmla="+- 0 9808 8189"/>
                  <a:gd name="T25" fmla="*/ T24 w 1704"/>
                  <a:gd name="T26" fmla="+- 0 5113 4765"/>
                  <a:gd name="T27" fmla="*/ 5113 h 354"/>
                  <a:gd name="T28" fmla="+- 0 9827 8189"/>
                  <a:gd name="T29" fmla="*/ T28 w 1704"/>
                  <a:gd name="T30" fmla="+- 0 5119 4765"/>
                  <a:gd name="T31" fmla="*/ 5119 h 354"/>
                  <a:gd name="T32" fmla="+- 0 9845 8189"/>
                  <a:gd name="T33" fmla="*/ T32 w 1704"/>
                  <a:gd name="T34" fmla="+- 0 5119 4765"/>
                  <a:gd name="T35" fmla="*/ 5119 h 354"/>
                  <a:gd name="T36" fmla="+- 0 9863 8189"/>
                  <a:gd name="T37" fmla="*/ T36 w 1704"/>
                  <a:gd name="T38" fmla="+- 0 5113 4765"/>
                  <a:gd name="T39" fmla="*/ 5113 h 354"/>
                  <a:gd name="T40" fmla="+- 0 9878 8189"/>
                  <a:gd name="T41" fmla="*/ T40 w 1704"/>
                  <a:gd name="T42" fmla="+- 0 5102 4765"/>
                  <a:gd name="T43" fmla="*/ 5102 h 354"/>
                  <a:gd name="T44" fmla="+- 0 9888 8189"/>
                  <a:gd name="T45" fmla="*/ T44 w 1704"/>
                  <a:gd name="T46" fmla="+- 0 5080 4765"/>
                  <a:gd name="T47" fmla="*/ 5080 h 354"/>
                  <a:gd name="T48" fmla="+- 0 9891 8189"/>
                  <a:gd name="T49" fmla="*/ T48 w 1704"/>
                  <a:gd name="T50" fmla="+- 0 5068 4765"/>
                  <a:gd name="T51" fmla="*/ 5068 h 354"/>
                  <a:gd name="T52" fmla="+- 0 9831 8189"/>
                  <a:gd name="T53" fmla="*/ T52 w 1704"/>
                  <a:gd name="T54" fmla="+- 0 5068 4765"/>
                  <a:gd name="T55" fmla="*/ 5068 h 354"/>
                  <a:gd name="T56" fmla="+- 0 9780 8189"/>
                  <a:gd name="T57" fmla="*/ T56 w 1704"/>
                  <a:gd name="T58" fmla="+- 0 5042 4765"/>
                  <a:gd name="T59" fmla="*/ 5042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704" h="354">
                    <a:moveTo>
                      <a:pt x="1591" y="277"/>
                    </a:moveTo>
                    <a:lnTo>
                      <a:pt x="1591" y="279"/>
                    </a:lnTo>
                    <a:lnTo>
                      <a:pt x="1588" y="298"/>
                    </a:lnTo>
                    <a:lnTo>
                      <a:pt x="1592" y="316"/>
                    </a:lnTo>
                    <a:lnTo>
                      <a:pt x="1600" y="331"/>
                    </a:lnTo>
                    <a:lnTo>
                      <a:pt x="1612" y="344"/>
                    </a:lnTo>
                    <a:lnTo>
                      <a:pt x="1619" y="348"/>
                    </a:lnTo>
                    <a:lnTo>
                      <a:pt x="1638" y="354"/>
                    </a:lnTo>
                    <a:lnTo>
                      <a:pt x="1656" y="354"/>
                    </a:lnTo>
                    <a:lnTo>
                      <a:pt x="1674" y="348"/>
                    </a:lnTo>
                    <a:lnTo>
                      <a:pt x="1689" y="337"/>
                    </a:lnTo>
                    <a:lnTo>
                      <a:pt x="1699" y="315"/>
                    </a:lnTo>
                    <a:lnTo>
                      <a:pt x="1702" y="303"/>
                    </a:lnTo>
                    <a:lnTo>
                      <a:pt x="1642" y="303"/>
                    </a:lnTo>
                    <a:lnTo>
                      <a:pt x="1591" y="277"/>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34" name="Freeform 33"/>
              <p:cNvSpPr>
                <a:spLocks/>
              </p:cNvSpPr>
              <p:nvPr/>
            </p:nvSpPr>
            <p:spPr bwMode="auto">
              <a:xfrm>
                <a:off x="1292588" y="968669"/>
                <a:ext cx="1704" cy="354"/>
              </a:xfrm>
              <a:custGeom>
                <a:avLst/>
                <a:gdLst>
                  <a:gd name="T0" fmla="+- 0 9788 8189"/>
                  <a:gd name="T1" fmla="*/ T0 w 1704"/>
                  <a:gd name="T2" fmla="+- 0 5023 4765"/>
                  <a:gd name="T3" fmla="*/ 5023 h 354"/>
                  <a:gd name="T4" fmla="+- 0 9780 8189"/>
                  <a:gd name="T5" fmla="*/ T4 w 1704"/>
                  <a:gd name="T6" fmla="+- 0 5042 4765"/>
                  <a:gd name="T7" fmla="*/ 5042 h 354"/>
                  <a:gd name="T8" fmla="+- 0 9831 8189"/>
                  <a:gd name="T9" fmla="*/ T8 w 1704"/>
                  <a:gd name="T10" fmla="+- 0 5068 4765"/>
                  <a:gd name="T11" fmla="*/ 5068 h 354"/>
                  <a:gd name="T12" fmla="+- 0 9840 8189"/>
                  <a:gd name="T13" fmla="*/ T12 w 1704"/>
                  <a:gd name="T14" fmla="+- 0 5051 4765"/>
                  <a:gd name="T15" fmla="*/ 5051 h 354"/>
                  <a:gd name="T16" fmla="+- 0 9788 8189"/>
                  <a:gd name="T17" fmla="*/ T16 w 1704"/>
                  <a:gd name="T18" fmla="+- 0 5023 4765"/>
                  <a:gd name="T19" fmla="*/ 5023 h 354"/>
                </a:gdLst>
                <a:ahLst/>
                <a:cxnLst>
                  <a:cxn ang="0">
                    <a:pos x="T1" y="T3"/>
                  </a:cxn>
                  <a:cxn ang="0">
                    <a:pos x="T5" y="T7"/>
                  </a:cxn>
                  <a:cxn ang="0">
                    <a:pos x="T9" y="T11"/>
                  </a:cxn>
                  <a:cxn ang="0">
                    <a:pos x="T13" y="T15"/>
                  </a:cxn>
                  <a:cxn ang="0">
                    <a:pos x="T17" y="T19"/>
                  </a:cxn>
                </a:cxnLst>
                <a:rect l="0" t="0" r="r" b="b"/>
                <a:pathLst>
                  <a:path w="1704" h="354">
                    <a:moveTo>
                      <a:pt x="1599" y="258"/>
                    </a:moveTo>
                    <a:lnTo>
                      <a:pt x="1591" y="277"/>
                    </a:lnTo>
                    <a:lnTo>
                      <a:pt x="1642" y="303"/>
                    </a:lnTo>
                    <a:lnTo>
                      <a:pt x="1651" y="286"/>
                    </a:lnTo>
                    <a:lnTo>
                      <a:pt x="1599" y="258"/>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35" name="Freeform 34"/>
              <p:cNvSpPr>
                <a:spLocks/>
              </p:cNvSpPr>
              <p:nvPr/>
            </p:nvSpPr>
            <p:spPr bwMode="auto">
              <a:xfrm>
                <a:off x="1292588" y="968669"/>
                <a:ext cx="1704" cy="354"/>
              </a:xfrm>
              <a:custGeom>
                <a:avLst/>
                <a:gdLst>
                  <a:gd name="T0" fmla="+- 0 9834 8189"/>
                  <a:gd name="T1" fmla="*/ T0 w 1704"/>
                  <a:gd name="T2" fmla="+- 0 5002 4765"/>
                  <a:gd name="T3" fmla="*/ 5002 h 354"/>
                  <a:gd name="T4" fmla="+- 0 9816 8189"/>
                  <a:gd name="T5" fmla="*/ T4 w 1704"/>
                  <a:gd name="T6" fmla="+- 0 5004 4765"/>
                  <a:gd name="T7" fmla="*/ 5004 h 354"/>
                  <a:gd name="T8" fmla="+- 0 9800 8189"/>
                  <a:gd name="T9" fmla="*/ T8 w 1704"/>
                  <a:gd name="T10" fmla="+- 0 5011 4765"/>
                  <a:gd name="T11" fmla="*/ 5011 h 354"/>
                  <a:gd name="T12" fmla="+- 0 9788 8189"/>
                  <a:gd name="T13" fmla="*/ T12 w 1704"/>
                  <a:gd name="T14" fmla="+- 0 5023 4765"/>
                  <a:gd name="T15" fmla="*/ 5023 h 354"/>
                  <a:gd name="T16" fmla="+- 0 9788 8189"/>
                  <a:gd name="T17" fmla="*/ T16 w 1704"/>
                  <a:gd name="T18" fmla="+- 0 5023 4765"/>
                  <a:gd name="T19" fmla="*/ 5023 h 354"/>
                  <a:gd name="T20" fmla="+- 0 9840 8189"/>
                  <a:gd name="T21" fmla="*/ T20 w 1704"/>
                  <a:gd name="T22" fmla="+- 0 5051 4765"/>
                  <a:gd name="T23" fmla="*/ 5051 h 354"/>
                  <a:gd name="T24" fmla="+- 0 9831 8189"/>
                  <a:gd name="T25" fmla="*/ T24 w 1704"/>
                  <a:gd name="T26" fmla="+- 0 5068 4765"/>
                  <a:gd name="T27" fmla="*/ 5068 h 354"/>
                  <a:gd name="T28" fmla="+- 0 9891 8189"/>
                  <a:gd name="T29" fmla="*/ T28 w 1704"/>
                  <a:gd name="T30" fmla="+- 0 5068 4765"/>
                  <a:gd name="T31" fmla="*/ 5068 h 354"/>
                  <a:gd name="T32" fmla="+- 0 9893 8189"/>
                  <a:gd name="T33" fmla="*/ T32 w 1704"/>
                  <a:gd name="T34" fmla="+- 0 5060 4765"/>
                  <a:gd name="T35" fmla="*/ 5060 h 354"/>
                  <a:gd name="T36" fmla="+- 0 9891 8189"/>
                  <a:gd name="T37" fmla="*/ T36 w 1704"/>
                  <a:gd name="T38" fmla="+- 0 5042 4765"/>
                  <a:gd name="T39" fmla="*/ 5042 h 354"/>
                  <a:gd name="T40" fmla="+- 0 9885 8189"/>
                  <a:gd name="T41" fmla="*/ T40 w 1704"/>
                  <a:gd name="T42" fmla="+- 0 5026 4765"/>
                  <a:gd name="T43" fmla="*/ 5026 h 354"/>
                  <a:gd name="T44" fmla="+- 0 9875 8189"/>
                  <a:gd name="T45" fmla="*/ T44 w 1704"/>
                  <a:gd name="T46" fmla="+- 0 5014 4765"/>
                  <a:gd name="T47" fmla="*/ 5014 h 354"/>
                  <a:gd name="T48" fmla="+- 0 9853 8189"/>
                  <a:gd name="T49" fmla="*/ T48 w 1704"/>
                  <a:gd name="T50" fmla="+- 0 5005 4765"/>
                  <a:gd name="T51" fmla="*/ 5005 h 354"/>
                  <a:gd name="T52" fmla="+- 0 9834 8189"/>
                  <a:gd name="T53" fmla="*/ T52 w 1704"/>
                  <a:gd name="T54" fmla="+- 0 5002 4765"/>
                  <a:gd name="T55" fmla="*/ 5002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704" h="354">
                    <a:moveTo>
                      <a:pt x="1645" y="237"/>
                    </a:moveTo>
                    <a:lnTo>
                      <a:pt x="1627" y="239"/>
                    </a:lnTo>
                    <a:lnTo>
                      <a:pt x="1611" y="246"/>
                    </a:lnTo>
                    <a:lnTo>
                      <a:pt x="1599" y="258"/>
                    </a:lnTo>
                    <a:lnTo>
                      <a:pt x="1651" y="286"/>
                    </a:lnTo>
                    <a:lnTo>
                      <a:pt x="1642" y="303"/>
                    </a:lnTo>
                    <a:lnTo>
                      <a:pt x="1702" y="303"/>
                    </a:lnTo>
                    <a:lnTo>
                      <a:pt x="1704" y="295"/>
                    </a:lnTo>
                    <a:lnTo>
                      <a:pt x="1702" y="277"/>
                    </a:lnTo>
                    <a:lnTo>
                      <a:pt x="1696" y="261"/>
                    </a:lnTo>
                    <a:lnTo>
                      <a:pt x="1686" y="249"/>
                    </a:lnTo>
                    <a:lnTo>
                      <a:pt x="1664" y="240"/>
                    </a:lnTo>
                    <a:lnTo>
                      <a:pt x="1645" y="237"/>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36" name="Freeform 35"/>
              <p:cNvSpPr>
                <a:spLocks/>
              </p:cNvSpPr>
              <p:nvPr/>
            </p:nvSpPr>
            <p:spPr bwMode="auto">
              <a:xfrm>
                <a:off x="1292588" y="968669"/>
                <a:ext cx="1704" cy="354"/>
              </a:xfrm>
              <a:custGeom>
                <a:avLst/>
                <a:gdLst>
                  <a:gd name="T0" fmla="+- 0 9040 8189"/>
                  <a:gd name="T1" fmla="*/ T0 w 1704"/>
                  <a:gd name="T2" fmla="+- 0 4785 4765"/>
                  <a:gd name="T3" fmla="*/ 4785 h 354"/>
                  <a:gd name="T4" fmla="+- 0 8735 8189"/>
                  <a:gd name="T5" fmla="*/ T4 w 1704"/>
                  <a:gd name="T6" fmla="+- 0 4785 4765"/>
                  <a:gd name="T7" fmla="*/ 4785 h 354"/>
                  <a:gd name="T8" fmla="+- 0 8787 8189"/>
                  <a:gd name="T9" fmla="*/ T8 w 1704"/>
                  <a:gd name="T10" fmla="+- 0 4785 4765"/>
                  <a:gd name="T11" fmla="*/ 4785 h 354"/>
                  <a:gd name="T12" fmla="+- 0 8840 8189"/>
                  <a:gd name="T13" fmla="*/ T12 w 1704"/>
                  <a:gd name="T14" fmla="+- 0 4787 4765"/>
                  <a:gd name="T15" fmla="*/ 4787 h 354"/>
                  <a:gd name="T16" fmla="+- 0 8950 8189"/>
                  <a:gd name="T17" fmla="*/ T16 w 1704"/>
                  <a:gd name="T18" fmla="+- 0 4795 4765"/>
                  <a:gd name="T19" fmla="*/ 4795 h 354"/>
                  <a:gd name="T20" fmla="+- 0 9065 8189"/>
                  <a:gd name="T21" fmla="*/ T20 w 1704"/>
                  <a:gd name="T22" fmla="+- 0 4809 4765"/>
                  <a:gd name="T23" fmla="*/ 4809 h 354"/>
                  <a:gd name="T24" fmla="+- 0 9124 8189"/>
                  <a:gd name="T25" fmla="*/ T24 w 1704"/>
                  <a:gd name="T26" fmla="+- 0 4819 4765"/>
                  <a:gd name="T27" fmla="*/ 4819 h 354"/>
                  <a:gd name="T28" fmla="+- 0 9184 8189"/>
                  <a:gd name="T29" fmla="*/ T28 w 1704"/>
                  <a:gd name="T30" fmla="+- 0 4830 4765"/>
                  <a:gd name="T31" fmla="*/ 4830 h 354"/>
                  <a:gd name="T32" fmla="+- 0 9246 8189"/>
                  <a:gd name="T33" fmla="*/ T32 w 1704"/>
                  <a:gd name="T34" fmla="+- 0 4844 4765"/>
                  <a:gd name="T35" fmla="*/ 4844 h 354"/>
                  <a:gd name="T36" fmla="+- 0 9308 8189"/>
                  <a:gd name="T37" fmla="*/ T36 w 1704"/>
                  <a:gd name="T38" fmla="+- 0 4860 4765"/>
                  <a:gd name="T39" fmla="*/ 4860 h 354"/>
                  <a:gd name="T40" fmla="+- 0 9371 8189"/>
                  <a:gd name="T41" fmla="*/ T40 w 1704"/>
                  <a:gd name="T42" fmla="+- 0 4877 4765"/>
                  <a:gd name="T43" fmla="*/ 4877 h 354"/>
                  <a:gd name="T44" fmla="+- 0 9435 8189"/>
                  <a:gd name="T45" fmla="*/ T44 w 1704"/>
                  <a:gd name="T46" fmla="+- 0 4897 4765"/>
                  <a:gd name="T47" fmla="*/ 4897 h 354"/>
                  <a:gd name="T48" fmla="+- 0 9499 8189"/>
                  <a:gd name="T49" fmla="*/ T48 w 1704"/>
                  <a:gd name="T50" fmla="+- 0 4920 4765"/>
                  <a:gd name="T51" fmla="*/ 4920 h 354"/>
                  <a:gd name="T52" fmla="+- 0 9564 8189"/>
                  <a:gd name="T53" fmla="*/ T52 w 1704"/>
                  <a:gd name="T54" fmla="+- 0 4944 4765"/>
                  <a:gd name="T55" fmla="*/ 4944 h 354"/>
                  <a:gd name="T56" fmla="+- 0 9630 8189"/>
                  <a:gd name="T57" fmla="*/ T56 w 1704"/>
                  <a:gd name="T58" fmla="+- 0 4971 4765"/>
                  <a:gd name="T59" fmla="*/ 4971 h 354"/>
                  <a:gd name="T60" fmla="+- 0 9697 8189"/>
                  <a:gd name="T61" fmla="*/ T60 w 1704"/>
                  <a:gd name="T62" fmla="+- 0 5001 4765"/>
                  <a:gd name="T63" fmla="*/ 5001 h 354"/>
                  <a:gd name="T64" fmla="+- 0 9764 8189"/>
                  <a:gd name="T65" fmla="*/ T64 w 1704"/>
                  <a:gd name="T66" fmla="+- 0 5033 4765"/>
                  <a:gd name="T67" fmla="*/ 5033 h 354"/>
                  <a:gd name="T68" fmla="+- 0 9780 8189"/>
                  <a:gd name="T69" fmla="*/ T68 w 1704"/>
                  <a:gd name="T70" fmla="+- 0 5042 4765"/>
                  <a:gd name="T71" fmla="*/ 5042 h 354"/>
                  <a:gd name="T72" fmla="+- 0 9788 8189"/>
                  <a:gd name="T73" fmla="*/ T72 w 1704"/>
                  <a:gd name="T74" fmla="+- 0 5023 4765"/>
                  <a:gd name="T75" fmla="*/ 5023 h 354"/>
                  <a:gd name="T76" fmla="+- 0 9705 8189"/>
                  <a:gd name="T77" fmla="*/ T76 w 1704"/>
                  <a:gd name="T78" fmla="+- 0 4983 4765"/>
                  <a:gd name="T79" fmla="*/ 4983 h 354"/>
                  <a:gd name="T80" fmla="+- 0 9638 8189"/>
                  <a:gd name="T81" fmla="*/ T80 w 1704"/>
                  <a:gd name="T82" fmla="+- 0 4953 4765"/>
                  <a:gd name="T83" fmla="*/ 4953 h 354"/>
                  <a:gd name="T84" fmla="+- 0 9572 8189"/>
                  <a:gd name="T85" fmla="*/ T84 w 1704"/>
                  <a:gd name="T86" fmla="+- 0 4926 4765"/>
                  <a:gd name="T87" fmla="*/ 4926 h 354"/>
                  <a:gd name="T88" fmla="+- 0 9506 8189"/>
                  <a:gd name="T89" fmla="*/ T88 w 1704"/>
                  <a:gd name="T90" fmla="+- 0 4901 4765"/>
                  <a:gd name="T91" fmla="*/ 4901 h 354"/>
                  <a:gd name="T92" fmla="+- 0 9441 8189"/>
                  <a:gd name="T93" fmla="*/ T92 w 1704"/>
                  <a:gd name="T94" fmla="+- 0 4878 4765"/>
                  <a:gd name="T95" fmla="*/ 4878 h 354"/>
                  <a:gd name="T96" fmla="+- 0 9377 8189"/>
                  <a:gd name="T97" fmla="*/ T96 w 1704"/>
                  <a:gd name="T98" fmla="+- 0 4858 4765"/>
                  <a:gd name="T99" fmla="*/ 4858 h 354"/>
                  <a:gd name="T100" fmla="+- 0 9313 8189"/>
                  <a:gd name="T101" fmla="*/ T100 w 1704"/>
                  <a:gd name="T102" fmla="+- 0 4840 4765"/>
                  <a:gd name="T103" fmla="*/ 4840 h 354"/>
                  <a:gd name="T104" fmla="+- 0 9251 8189"/>
                  <a:gd name="T105" fmla="*/ T104 w 1704"/>
                  <a:gd name="T106" fmla="+- 0 4825 4765"/>
                  <a:gd name="T107" fmla="*/ 4825 h 354"/>
                  <a:gd name="T108" fmla="+- 0 9189 8189"/>
                  <a:gd name="T109" fmla="*/ T108 w 1704"/>
                  <a:gd name="T110" fmla="+- 0 4811 4765"/>
                  <a:gd name="T111" fmla="*/ 4811 h 354"/>
                  <a:gd name="T112" fmla="+- 0 9128 8189"/>
                  <a:gd name="T113" fmla="*/ T112 w 1704"/>
                  <a:gd name="T114" fmla="+- 0 4799 4765"/>
                  <a:gd name="T115" fmla="*/ 4799 h 354"/>
                  <a:gd name="T116" fmla="+- 0 9068 8189"/>
                  <a:gd name="T117" fmla="*/ T116 w 1704"/>
                  <a:gd name="T118" fmla="+- 0 4789 4765"/>
                  <a:gd name="T119" fmla="*/ 4789 h 354"/>
                  <a:gd name="T120" fmla="+- 0 9040 8189"/>
                  <a:gd name="T121" fmla="*/ T120 w 1704"/>
                  <a:gd name="T122" fmla="+- 0 4785 4765"/>
                  <a:gd name="T123" fmla="*/ 4785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1704" h="354">
                    <a:moveTo>
                      <a:pt x="851" y="20"/>
                    </a:moveTo>
                    <a:lnTo>
                      <a:pt x="546" y="20"/>
                    </a:lnTo>
                    <a:lnTo>
                      <a:pt x="598" y="20"/>
                    </a:lnTo>
                    <a:lnTo>
                      <a:pt x="651" y="22"/>
                    </a:lnTo>
                    <a:lnTo>
                      <a:pt x="761" y="30"/>
                    </a:lnTo>
                    <a:lnTo>
                      <a:pt x="876" y="44"/>
                    </a:lnTo>
                    <a:lnTo>
                      <a:pt x="935" y="54"/>
                    </a:lnTo>
                    <a:lnTo>
                      <a:pt x="995" y="65"/>
                    </a:lnTo>
                    <a:lnTo>
                      <a:pt x="1057" y="79"/>
                    </a:lnTo>
                    <a:lnTo>
                      <a:pt x="1119" y="95"/>
                    </a:lnTo>
                    <a:lnTo>
                      <a:pt x="1182" y="112"/>
                    </a:lnTo>
                    <a:lnTo>
                      <a:pt x="1246" y="132"/>
                    </a:lnTo>
                    <a:lnTo>
                      <a:pt x="1310" y="155"/>
                    </a:lnTo>
                    <a:lnTo>
                      <a:pt x="1375" y="179"/>
                    </a:lnTo>
                    <a:lnTo>
                      <a:pt x="1441" y="206"/>
                    </a:lnTo>
                    <a:lnTo>
                      <a:pt x="1508" y="236"/>
                    </a:lnTo>
                    <a:lnTo>
                      <a:pt x="1575" y="268"/>
                    </a:lnTo>
                    <a:lnTo>
                      <a:pt x="1591" y="277"/>
                    </a:lnTo>
                    <a:lnTo>
                      <a:pt x="1599" y="258"/>
                    </a:lnTo>
                    <a:lnTo>
                      <a:pt x="1516" y="218"/>
                    </a:lnTo>
                    <a:lnTo>
                      <a:pt x="1449" y="188"/>
                    </a:lnTo>
                    <a:lnTo>
                      <a:pt x="1383" y="161"/>
                    </a:lnTo>
                    <a:lnTo>
                      <a:pt x="1317" y="136"/>
                    </a:lnTo>
                    <a:lnTo>
                      <a:pt x="1252" y="113"/>
                    </a:lnTo>
                    <a:lnTo>
                      <a:pt x="1188" y="93"/>
                    </a:lnTo>
                    <a:lnTo>
                      <a:pt x="1124" y="75"/>
                    </a:lnTo>
                    <a:lnTo>
                      <a:pt x="1062" y="60"/>
                    </a:lnTo>
                    <a:lnTo>
                      <a:pt x="1000" y="46"/>
                    </a:lnTo>
                    <a:lnTo>
                      <a:pt x="939" y="34"/>
                    </a:lnTo>
                    <a:lnTo>
                      <a:pt x="879" y="24"/>
                    </a:lnTo>
                    <a:lnTo>
                      <a:pt x="851" y="20"/>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37" name="Freeform 36"/>
              <p:cNvSpPr>
                <a:spLocks/>
              </p:cNvSpPr>
              <p:nvPr/>
            </p:nvSpPr>
            <p:spPr bwMode="auto">
              <a:xfrm>
                <a:off x="1292588" y="968669"/>
                <a:ext cx="1704" cy="354"/>
              </a:xfrm>
              <a:custGeom>
                <a:avLst/>
                <a:gdLst>
                  <a:gd name="T0" fmla="+- 0 8281 8189"/>
                  <a:gd name="T1" fmla="*/ T0 w 1704"/>
                  <a:gd name="T2" fmla="+- 0 4779 4765"/>
                  <a:gd name="T3" fmla="*/ 4779 h 354"/>
                  <a:gd name="T4" fmla="+- 0 8189 8189"/>
                  <a:gd name="T5" fmla="*/ T4 w 1704"/>
                  <a:gd name="T6" fmla="+- 0 4877 4765"/>
                  <a:gd name="T7" fmla="*/ 4877 h 354"/>
                  <a:gd name="T8" fmla="+- 0 8322 8189"/>
                  <a:gd name="T9" fmla="*/ T8 w 1704"/>
                  <a:gd name="T10" fmla="+- 0 4891 4765"/>
                  <a:gd name="T11" fmla="*/ 4891 h 354"/>
                  <a:gd name="T12" fmla="+- 0 8308 8189"/>
                  <a:gd name="T13" fmla="*/ T12 w 1704"/>
                  <a:gd name="T14" fmla="+- 0 4851 4765"/>
                  <a:gd name="T15" fmla="*/ 4851 h 354"/>
                  <a:gd name="T16" fmla="+- 0 8286 8189"/>
                  <a:gd name="T17" fmla="*/ T16 w 1704"/>
                  <a:gd name="T18" fmla="+- 0 4851 4765"/>
                  <a:gd name="T19" fmla="*/ 4851 h 354"/>
                  <a:gd name="T20" fmla="+- 0 8280 8189"/>
                  <a:gd name="T21" fmla="*/ T20 w 1704"/>
                  <a:gd name="T22" fmla="+- 0 4833 4765"/>
                  <a:gd name="T23" fmla="*/ 4833 h 354"/>
                  <a:gd name="T24" fmla="+- 0 8298 8189"/>
                  <a:gd name="T25" fmla="*/ T24 w 1704"/>
                  <a:gd name="T26" fmla="+- 0 4826 4765"/>
                  <a:gd name="T27" fmla="*/ 4826 h 354"/>
                  <a:gd name="T28" fmla="+- 0 8281 8189"/>
                  <a:gd name="T29" fmla="*/ T28 w 1704"/>
                  <a:gd name="T30" fmla="+- 0 4779 4765"/>
                  <a:gd name="T31" fmla="*/ 4779 h 35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704" h="354">
                    <a:moveTo>
                      <a:pt x="92" y="14"/>
                    </a:moveTo>
                    <a:lnTo>
                      <a:pt x="0" y="112"/>
                    </a:lnTo>
                    <a:lnTo>
                      <a:pt x="133" y="126"/>
                    </a:lnTo>
                    <a:lnTo>
                      <a:pt x="119" y="86"/>
                    </a:lnTo>
                    <a:lnTo>
                      <a:pt x="97" y="86"/>
                    </a:lnTo>
                    <a:lnTo>
                      <a:pt x="91" y="68"/>
                    </a:lnTo>
                    <a:lnTo>
                      <a:pt x="109" y="61"/>
                    </a:lnTo>
                    <a:lnTo>
                      <a:pt x="92" y="14"/>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38" name="Freeform 37"/>
              <p:cNvSpPr>
                <a:spLocks/>
              </p:cNvSpPr>
              <p:nvPr/>
            </p:nvSpPr>
            <p:spPr bwMode="auto">
              <a:xfrm>
                <a:off x="1292588" y="968669"/>
                <a:ext cx="1704" cy="354"/>
              </a:xfrm>
              <a:custGeom>
                <a:avLst/>
                <a:gdLst>
                  <a:gd name="T0" fmla="+- 0 8298 8189"/>
                  <a:gd name="T1" fmla="*/ T0 w 1704"/>
                  <a:gd name="T2" fmla="+- 0 4826 4765"/>
                  <a:gd name="T3" fmla="*/ 4826 h 354"/>
                  <a:gd name="T4" fmla="+- 0 8280 8189"/>
                  <a:gd name="T5" fmla="*/ T4 w 1704"/>
                  <a:gd name="T6" fmla="+- 0 4833 4765"/>
                  <a:gd name="T7" fmla="*/ 4833 h 354"/>
                  <a:gd name="T8" fmla="+- 0 8286 8189"/>
                  <a:gd name="T9" fmla="*/ T8 w 1704"/>
                  <a:gd name="T10" fmla="+- 0 4851 4765"/>
                  <a:gd name="T11" fmla="*/ 4851 h 354"/>
                  <a:gd name="T12" fmla="+- 0 8305 8189"/>
                  <a:gd name="T13" fmla="*/ T12 w 1704"/>
                  <a:gd name="T14" fmla="+- 0 4845 4765"/>
                  <a:gd name="T15" fmla="*/ 4845 h 354"/>
                  <a:gd name="T16" fmla="+- 0 8298 8189"/>
                  <a:gd name="T17" fmla="*/ T16 w 1704"/>
                  <a:gd name="T18" fmla="+- 0 4826 4765"/>
                  <a:gd name="T19" fmla="*/ 4826 h 354"/>
                </a:gdLst>
                <a:ahLst/>
                <a:cxnLst>
                  <a:cxn ang="0">
                    <a:pos x="T1" y="T3"/>
                  </a:cxn>
                  <a:cxn ang="0">
                    <a:pos x="T5" y="T7"/>
                  </a:cxn>
                  <a:cxn ang="0">
                    <a:pos x="T9" y="T11"/>
                  </a:cxn>
                  <a:cxn ang="0">
                    <a:pos x="T13" y="T15"/>
                  </a:cxn>
                  <a:cxn ang="0">
                    <a:pos x="T17" y="T19"/>
                  </a:cxn>
                </a:cxnLst>
                <a:rect l="0" t="0" r="r" b="b"/>
                <a:pathLst>
                  <a:path w="1704" h="354">
                    <a:moveTo>
                      <a:pt x="109" y="61"/>
                    </a:moveTo>
                    <a:lnTo>
                      <a:pt x="91" y="68"/>
                    </a:lnTo>
                    <a:lnTo>
                      <a:pt x="97" y="86"/>
                    </a:lnTo>
                    <a:lnTo>
                      <a:pt x="116" y="80"/>
                    </a:lnTo>
                    <a:lnTo>
                      <a:pt x="109" y="61"/>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39" name="Freeform 38"/>
              <p:cNvSpPr>
                <a:spLocks/>
              </p:cNvSpPr>
              <p:nvPr/>
            </p:nvSpPr>
            <p:spPr bwMode="auto">
              <a:xfrm>
                <a:off x="1292588" y="968669"/>
                <a:ext cx="1704" cy="354"/>
              </a:xfrm>
              <a:custGeom>
                <a:avLst/>
                <a:gdLst>
                  <a:gd name="T0" fmla="+- 0 8305 8189"/>
                  <a:gd name="T1" fmla="*/ T0 w 1704"/>
                  <a:gd name="T2" fmla="+- 0 4845 4765"/>
                  <a:gd name="T3" fmla="*/ 4845 h 354"/>
                  <a:gd name="T4" fmla="+- 0 8286 8189"/>
                  <a:gd name="T5" fmla="*/ T4 w 1704"/>
                  <a:gd name="T6" fmla="+- 0 4851 4765"/>
                  <a:gd name="T7" fmla="*/ 4851 h 354"/>
                  <a:gd name="T8" fmla="+- 0 8308 8189"/>
                  <a:gd name="T9" fmla="*/ T8 w 1704"/>
                  <a:gd name="T10" fmla="+- 0 4851 4765"/>
                  <a:gd name="T11" fmla="*/ 4851 h 354"/>
                  <a:gd name="T12" fmla="+- 0 8305 8189"/>
                  <a:gd name="T13" fmla="*/ T12 w 1704"/>
                  <a:gd name="T14" fmla="+- 0 4845 4765"/>
                  <a:gd name="T15" fmla="*/ 4845 h 354"/>
                </a:gdLst>
                <a:ahLst/>
                <a:cxnLst>
                  <a:cxn ang="0">
                    <a:pos x="T1" y="T3"/>
                  </a:cxn>
                  <a:cxn ang="0">
                    <a:pos x="T5" y="T7"/>
                  </a:cxn>
                  <a:cxn ang="0">
                    <a:pos x="T9" y="T11"/>
                  </a:cxn>
                  <a:cxn ang="0">
                    <a:pos x="T13" y="T15"/>
                  </a:cxn>
                </a:cxnLst>
                <a:rect l="0" t="0" r="r" b="b"/>
                <a:pathLst>
                  <a:path w="1704" h="354">
                    <a:moveTo>
                      <a:pt x="116" y="80"/>
                    </a:moveTo>
                    <a:lnTo>
                      <a:pt x="97" y="86"/>
                    </a:lnTo>
                    <a:lnTo>
                      <a:pt x="119" y="86"/>
                    </a:lnTo>
                    <a:lnTo>
                      <a:pt x="116" y="80"/>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sp>
            <p:nvSpPr>
              <p:cNvPr id="40" name="Freeform 39"/>
              <p:cNvSpPr>
                <a:spLocks/>
              </p:cNvSpPr>
              <p:nvPr/>
            </p:nvSpPr>
            <p:spPr bwMode="auto">
              <a:xfrm>
                <a:off x="1292588" y="968669"/>
                <a:ext cx="1704" cy="354"/>
              </a:xfrm>
              <a:custGeom>
                <a:avLst/>
                <a:gdLst>
                  <a:gd name="T0" fmla="+- 0 8735 8189"/>
                  <a:gd name="T1" fmla="*/ T0 w 1704"/>
                  <a:gd name="T2" fmla="+- 0 4765 4765"/>
                  <a:gd name="T3" fmla="*/ 4765 h 354"/>
                  <a:gd name="T4" fmla="+- 0 8635 8189"/>
                  <a:gd name="T5" fmla="*/ T4 w 1704"/>
                  <a:gd name="T6" fmla="+- 0 4769 4765"/>
                  <a:gd name="T7" fmla="*/ 4769 h 354"/>
                  <a:gd name="T8" fmla="+- 0 8541 8189"/>
                  <a:gd name="T9" fmla="*/ T8 w 1704"/>
                  <a:gd name="T10" fmla="+- 0 4777 4765"/>
                  <a:gd name="T11" fmla="*/ 4777 h 354"/>
                  <a:gd name="T12" fmla="+- 0 8454 8189"/>
                  <a:gd name="T13" fmla="*/ T12 w 1704"/>
                  <a:gd name="T14" fmla="+- 0 4790 4765"/>
                  <a:gd name="T15" fmla="*/ 4790 h 354"/>
                  <a:gd name="T16" fmla="+- 0 8375 8189"/>
                  <a:gd name="T17" fmla="*/ T16 w 1704"/>
                  <a:gd name="T18" fmla="+- 0 4806 4765"/>
                  <a:gd name="T19" fmla="*/ 4806 h 354"/>
                  <a:gd name="T20" fmla="+- 0 8303 8189"/>
                  <a:gd name="T21" fmla="*/ T20 w 1704"/>
                  <a:gd name="T22" fmla="+- 0 4824 4765"/>
                  <a:gd name="T23" fmla="*/ 4824 h 354"/>
                  <a:gd name="T24" fmla="+- 0 8298 8189"/>
                  <a:gd name="T25" fmla="*/ T24 w 1704"/>
                  <a:gd name="T26" fmla="+- 0 4826 4765"/>
                  <a:gd name="T27" fmla="*/ 4826 h 354"/>
                  <a:gd name="T28" fmla="+- 0 8305 8189"/>
                  <a:gd name="T29" fmla="*/ T28 w 1704"/>
                  <a:gd name="T30" fmla="+- 0 4845 4765"/>
                  <a:gd name="T31" fmla="*/ 4845 h 354"/>
                  <a:gd name="T32" fmla="+- 0 8308 8189"/>
                  <a:gd name="T33" fmla="*/ T32 w 1704"/>
                  <a:gd name="T34" fmla="+- 0 4843 4765"/>
                  <a:gd name="T35" fmla="*/ 4843 h 354"/>
                  <a:gd name="T36" fmla="+- 0 8343 8189"/>
                  <a:gd name="T37" fmla="*/ T36 w 1704"/>
                  <a:gd name="T38" fmla="+- 0 4834 4765"/>
                  <a:gd name="T39" fmla="*/ 4834 h 354"/>
                  <a:gd name="T40" fmla="+- 0 8417 8189"/>
                  <a:gd name="T41" fmla="*/ T40 w 1704"/>
                  <a:gd name="T42" fmla="+- 0 4817 4765"/>
                  <a:gd name="T43" fmla="*/ 4817 h 354"/>
                  <a:gd name="T44" fmla="+- 0 8499 8189"/>
                  <a:gd name="T45" fmla="*/ T44 w 1704"/>
                  <a:gd name="T46" fmla="+- 0 4803 4765"/>
                  <a:gd name="T47" fmla="*/ 4803 h 354"/>
                  <a:gd name="T48" fmla="+- 0 8589 8189"/>
                  <a:gd name="T49" fmla="*/ T48 w 1704"/>
                  <a:gd name="T50" fmla="+- 0 4792 4765"/>
                  <a:gd name="T51" fmla="*/ 4792 h 354"/>
                  <a:gd name="T52" fmla="+- 0 8684 8189"/>
                  <a:gd name="T53" fmla="*/ T52 w 1704"/>
                  <a:gd name="T54" fmla="+- 0 4786 4765"/>
                  <a:gd name="T55" fmla="*/ 4786 h 354"/>
                  <a:gd name="T56" fmla="+- 0 8735 8189"/>
                  <a:gd name="T57" fmla="*/ T56 w 1704"/>
                  <a:gd name="T58" fmla="+- 0 4785 4765"/>
                  <a:gd name="T59" fmla="*/ 4785 h 354"/>
                  <a:gd name="T60" fmla="+- 0 9040 8189"/>
                  <a:gd name="T61" fmla="*/ T60 w 1704"/>
                  <a:gd name="T62" fmla="+- 0 4785 4765"/>
                  <a:gd name="T63" fmla="*/ 4785 h 354"/>
                  <a:gd name="T64" fmla="+- 0 9009 8189"/>
                  <a:gd name="T65" fmla="*/ T64 w 1704"/>
                  <a:gd name="T66" fmla="+- 0 4781 4765"/>
                  <a:gd name="T67" fmla="*/ 4781 h 354"/>
                  <a:gd name="T68" fmla="+- 0 8952 8189"/>
                  <a:gd name="T69" fmla="*/ T68 w 1704"/>
                  <a:gd name="T70" fmla="+- 0 4775 4765"/>
                  <a:gd name="T71" fmla="*/ 4775 h 354"/>
                  <a:gd name="T72" fmla="+- 0 8896 8189"/>
                  <a:gd name="T73" fmla="*/ T72 w 1704"/>
                  <a:gd name="T74" fmla="+- 0 4770 4765"/>
                  <a:gd name="T75" fmla="*/ 4770 h 354"/>
                  <a:gd name="T76" fmla="+- 0 8841 8189"/>
                  <a:gd name="T77" fmla="*/ T76 w 1704"/>
                  <a:gd name="T78" fmla="+- 0 4767 4765"/>
                  <a:gd name="T79" fmla="*/ 4767 h 354"/>
                  <a:gd name="T80" fmla="+- 0 8787 8189"/>
                  <a:gd name="T81" fmla="*/ T80 w 1704"/>
                  <a:gd name="T82" fmla="+- 0 4765 4765"/>
                  <a:gd name="T83" fmla="*/ 4765 h 354"/>
                  <a:gd name="T84" fmla="+- 0 8735 8189"/>
                  <a:gd name="T85" fmla="*/ T84 w 1704"/>
                  <a:gd name="T86" fmla="+- 0 4765 4765"/>
                  <a:gd name="T87" fmla="*/ 4765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704" h="354">
                    <a:moveTo>
                      <a:pt x="546" y="0"/>
                    </a:moveTo>
                    <a:lnTo>
                      <a:pt x="446" y="4"/>
                    </a:lnTo>
                    <a:lnTo>
                      <a:pt x="352" y="12"/>
                    </a:lnTo>
                    <a:lnTo>
                      <a:pt x="265" y="25"/>
                    </a:lnTo>
                    <a:lnTo>
                      <a:pt x="186" y="41"/>
                    </a:lnTo>
                    <a:lnTo>
                      <a:pt x="114" y="59"/>
                    </a:lnTo>
                    <a:lnTo>
                      <a:pt x="109" y="61"/>
                    </a:lnTo>
                    <a:lnTo>
                      <a:pt x="116" y="80"/>
                    </a:lnTo>
                    <a:lnTo>
                      <a:pt x="119" y="78"/>
                    </a:lnTo>
                    <a:lnTo>
                      <a:pt x="154" y="69"/>
                    </a:lnTo>
                    <a:lnTo>
                      <a:pt x="228" y="52"/>
                    </a:lnTo>
                    <a:lnTo>
                      <a:pt x="310" y="38"/>
                    </a:lnTo>
                    <a:lnTo>
                      <a:pt x="400" y="27"/>
                    </a:lnTo>
                    <a:lnTo>
                      <a:pt x="495" y="21"/>
                    </a:lnTo>
                    <a:lnTo>
                      <a:pt x="546" y="20"/>
                    </a:lnTo>
                    <a:lnTo>
                      <a:pt x="851" y="20"/>
                    </a:lnTo>
                    <a:lnTo>
                      <a:pt x="820" y="16"/>
                    </a:lnTo>
                    <a:lnTo>
                      <a:pt x="763" y="10"/>
                    </a:lnTo>
                    <a:lnTo>
                      <a:pt x="707" y="5"/>
                    </a:lnTo>
                    <a:lnTo>
                      <a:pt x="652" y="2"/>
                    </a:lnTo>
                    <a:lnTo>
                      <a:pt x="598" y="0"/>
                    </a:lnTo>
                    <a:lnTo>
                      <a:pt x="546" y="0"/>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10837" tIns="55418" rIns="110837" bIns="55418" anchor="t" anchorCtr="0" upright="1">
                <a:noAutofit/>
              </a:bodyPr>
              <a:lstStyle/>
              <a:p>
                <a:endParaRPr lang="en-US" sz="2424" dirty="0">
                  <a:latin typeface="+mj-lt"/>
                </a:endParaRPr>
              </a:p>
            </p:txBody>
          </p:sp>
          <p:pic>
            <p:nvPicPr>
              <p:cNvPr id="41" name="Picture 4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94337" y="968647"/>
                <a:ext cx="993" cy="2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4337" y="968864"/>
                <a:ext cx="1099" cy="21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72" name="Picture 71" descr="image"/>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71255" y="3990902"/>
            <a:ext cx="3817864" cy="2101230"/>
          </a:xfrm>
          <a:prstGeom prst="rect">
            <a:avLst/>
          </a:prstGeom>
          <a:solidFill>
            <a:schemeClr val="bg1"/>
          </a:solidFill>
        </p:spPr>
      </p:pic>
      <p:graphicFrame>
        <p:nvGraphicFramePr>
          <p:cNvPr id="74" name="Table 73">
            <a:extLst>
              <a:ext uri="{FF2B5EF4-FFF2-40B4-BE49-F238E27FC236}">
                <a16:creationId xmlns:a16="http://schemas.microsoft.com/office/drawing/2014/main" id="{EB1965E8-F015-45F0-AC45-1C7A94C69F7C}"/>
              </a:ext>
            </a:extLst>
          </p:cNvPr>
          <p:cNvGraphicFramePr>
            <a:graphicFrameLocks noGrp="1"/>
          </p:cNvGraphicFramePr>
          <p:nvPr>
            <p:extLst>
              <p:ext uri="{D42A27DB-BD31-4B8C-83A1-F6EECF244321}">
                <p14:modId xmlns:p14="http://schemas.microsoft.com/office/powerpoint/2010/main" val="2501187738"/>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Discover</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tx1"/>
                          </a:solidFill>
                          <a:latin typeface="Arial" panose="020B0604020202020204" pitchFamily="34" charset="0"/>
                          <a:cs typeface="Arial" panose="020B0604020202020204" pitchFamily="34" charset="0"/>
                          <a:hlinkClick r:id="rId13" action="ppaction://hlinksldjump"/>
                        </a:rPr>
                        <a:t>Distill</a:t>
                      </a:r>
                      <a:endParaRPr lang="en-US" sz="1100" b="0" dirty="0">
                        <a:solidFill>
                          <a:schemeClr val="tx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43974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Design Principles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43830"/>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97590"/>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591192981"/>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Collaborative</a:t>
                      </a:r>
                      <a:r>
                        <a:rPr lang="en-US" sz="1100" b="0" baseline="0" dirty="0">
                          <a:solidFill>
                            <a:schemeClr val="bg1"/>
                          </a:solidFill>
                          <a:latin typeface="Arial" panose="020B0604020202020204" pitchFamily="34" charset="0"/>
                          <a:cs typeface="Arial" panose="020B0604020202020204" pitchFamily="34" charset="0"/>
                          <a:hlinkClick r:id="rId3" action="ppaction://hlinksldjump"/>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 Assets</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0" y="1611634"/>
            <a:ext cx="5218642" cy="492443"/>
          </a:xfrm>
          <a:prstGeom prst="rect">
            <a:avLst/>
          </a:prstGeom>
          <a:noFill/>
        </p:spPr>
        <p:txBody>
          <a:bodyPr wrap="square" rtlCol="0">
            <a:spAutoFit/>
          </a:bodyPr>
          <a:lstStyle/>
          <a:p>
            <a:pPr marL="138549" indent="-138549">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Using these principles is important in facilitating a thoroughly effective and valuable innovation process</a:t>
            </a:r>
          </a:p>
        </p:txBody>
      </p:sp>
      <p:sp>
        <p:nvSpPr>
          <p:cNvPr id="17" name="Rectangle 16"/>
          <p:cNvSpPr/>
          <p:nvPr/>
        </p:nvSpPr>
        <p:spPr>
          <a:xfrm>
            <a:off x="-10260" y="3004625"/>
            <a:ext cx="5276435" cy="492443"/>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set of principles adapted by Design Essentials from Stanford’s d.school to be practiced throughout an innovation process </a:t>
            </a:r>
            <a:endParaRPr lang="en-US" sz="1300" b="1" dirty="0">
              <a:latin typeface="Arial" panose="020B0604020202020204" pitchFamily="34" charset="0"/>
              <a:cs typeface="Arial" panose="020B0604020202020204" pitchFamily="34" charset="0"/>
            </a:endParaRPr>
          </a:p>
        </p:txBody>
      </p:sp>
      <p:sp>
        <p:nvSpPr>
          <p:cNvPr id="21" name="TextBox 20"/>
          <p:cNvSpPr txBox="1"/>
          <p:nvPr/>
        </p:nvSpPr>
        <p:spPr>
          <a:xfrm>
            <a:off x="5741041" y="1621944"/>
            <a:ext cx="6435528" cy="4770537"/>
          </a:xfrm>
          <a:prstGeom prst="rect">
            <a:avLst/>
          </a:prstGeom>
          <a:noFill/>
        </p:spPr>
        <p:txBody>
          <a:bodyPr wrap="square" rtlCol="0">
            <a:spAutoFit/>
          </a:bodyPr>
          <a:lstStyle/>
          <a:p>
            <a:pPr defTabSz="1108392">
              <a:spcAft>
                <a:spcPts val="1200"/>
              </a:spcAft>
              <a:defRPr/>
            </a:pPr>
            <a:r>
              <a:rPr lang="en-US" sz="1300" u="sng" kern="0" dirty="0">
                <a:solidFill>
                  <a:prstClr val="black"/>
                </a:solidFill>
                <a:latin typeface="Arial" panose="020B0604020202020204" pitchFamily="34" charset="0"/>
                <a:cs typeface="Arial" panose="020B0604020202020204" pitchFamily="34" charset="0"/>
              </a:rPr>
              <a:t>Through  the Innovation process, practice these principles</a:t>
            </a:r>
            <a:r>
              <a:rPr lang="en-US" sz="1300" kern="0" dirty="0">
                <a:solidFill>
                  <a:prstClr val="black"/>
                </a:solidFill>
                <a:latin typeface="Arial" panose="020B0604020202020204" pitchFamily="34" charset="0"/>
                <a:cs typeface="Arial" panose="020B0604020202020204" pitchFamily="34" charset="0"/>
              </a:rPr>
              <a:t>:</a:t>
            </a:r>
            <a:endParaRPr lang="en-US" sz="1300" u="sng" kern="0" dirty="0">
              <a:solidFill>
                <a:prstClr val="black"/>
              </a:solidFill>
              <a:latin typeface="Arial" panose="020B0604020202020204" pitchFamily="34" charset="0"/>
              <a:cs typeface="Arial" panose="020B0604020202020204" pitchFamily="34" charset="0"/>
            </a:endParaRPr>
          </a:p>
          <a:p>
            <a:pPr defTabSz="1108392">
              <a:defRPr/>
            </a:pPr>
            <a:r>
              <a:rPr lang="en-US" sz="1300" b="1" kern="0" dirty="0">
                <a:solidFill>
                  <a:prstClr val="black"/>
                </a:solidFill>
                <a:latin typeface="Arial" panose="020B0604020202020204" pitchFamily="34" charset="0"/>
                <a:cs typeface="Arial" panose="020B0604020202020204" pitchFamily="34" charset="0"/>
              </a:rPr>
              <a:t>Focus on Human Values</a:t>
            </a:r>
          </a:p>
          <a:p>
            <a:pPr defTabSz="1108392">
              <a:spcAft>
                <a:spcPts val="1200"/>
              </a:spcAft>
              <a:defRPr/>
            </a:pPr>
            <a:r>
              <a:rPr lang="en-US" sz="1300" kern="0" dirty="0">
                <a:solidFill>
                  <a:prstClr val="black"/>
                </a:solidFill>
                <a:latin typeface="Arial" panose="020B0604020202020204" pitchFamily="34" charset="0"/>
                <a:cs typeface="Arial" panose="020B0604020202020204" pitchFamily="34" charset="0"/>
              </a:rPr>
              <a:t>Empathy for the people you are designing for is critical.</a:t>
            </a:r>
          </a:p>
          <a:p>
            <a:pPr defTabSz="1108392">
              <a:defRPr/>
            </a:pPr>
            <a:r>
              <a:rPr lang="en-US" sz="1300" b="1" kern="0" dirty="0">
                <a:solidFill>
                  <a:prstClr val="black"/>
                </a:solidFill>
                <a:latin typeface="Arial" panose="020B0604020202020204" pitchFamily="34" charset="0"/>
                <a:cs typeface="Arial" panose="020B0604020202020204" pitchFamily="34" charset="0"/>
              </a:rPr>
              <a:t>Show Don’t Tell</a:t>
            </a:r>
          </a:p>
          <a:p>
            <a:pPr defTabSz="1108392">
              <a:spcAft>
                <a:spcPts val="1200"/>
              </a:spcAft>
              <a:defRPr/>
            </a:pPr>
            <a:r>
              <a:rPr lang="en-US" sz="1300" kern="0" dirty="0">
                <a:solidFill>
                  <a:prstClr val="black"/>
                </a:solidFill>
                <a:latin typeface="Arial" panose="020B0604020202020204" pitchFamily="34" charset="0"/>
                <a:cs typeface="Arial" panose="020B0604020202020204" pitchFamily="34" charset="0"/>
              </a:rPr>
              <a:t>Communicate your vision in a meaningful way by creating an experience, use illustrative visuals, tell a good story.</a:t>
            </a:r>
          </a:p>
          <a:p>
            <a:pPr defTabSz="1108392">
              <a:defRPr/>
            </a:pPr>
            <a:r>
              <a:rPr lang="en-US" sz="1300" b="1" kern="0" dirty="0">
                <a:solidFill>
                  <a:prstClr val="black"/>
                </a:solidFill>
                <a:latin typeface="Arial" panose="020B0604020202020204" pitchFamily="34" charset="0"/>
                <a:cs typeface="Arial" panose="020B0604020202020204" pitchFamily="34" charset="0"/>
              </a:rPr>
              <a:t>Craft Clarity</a:t>
            </a:r>
          </a:p>
          <a:p>
            <a:pPr defTabSz="1108392">
              <a:spcAft>
                <a:spcPts val="1200"/>
              </a:spcAft>
              <a:defRPr/>
            </a:pPr>
            <a:r>
              <a:rPr lang="en-US" sz="1300" kern="0" dirty="0">
                <a:solidFill>
                  <a:prstClr val="black"/>
                </a:solidFill>
                <a:latin typeface="Arial" panose="020B0604020202020204" pitchFamily="34" charset="0"/>
                <a:cs typeface="Arial" panose="020B0604020202020204" pitchFamily="34" charset="0"/>
              </a:rPr>
              <a:t>Produce a coherent vision out of messy problems. Frame it in a way to inspire others and to fuel ideation.</a:t>
            </a:r>
          </a:p>
          <a:p>
            <a:pPr defTabSz="1108392">
              <a:defRPr/>
            </a:pPr>
            <a:r>
              <a:rPr lang="en-US" sz="1300" b="1" kern="0" dirty="0">
                <a:solidFill>
                  <a:prstClr val="black"/>
                </a:solidFill>
                <a:latin typeface="Arial" panose="020B0604020202020204" pitchFamily="34" charset="0"/>
                <a:cs typeface="Arial" panose="020B0604020202020204" pitchFamily="34" charset="0"/>
              </a:rPr>
              <a:t>Embrace Experimentation</a:t>
            </a:r>
          </a:p>
          <a:p>
            <a:pPr defTabSz="1108392">
              <a:spcAft>
                <a:spcPts val="1200"/>
              </a:spcAft>
              <a:defRPr/>
            </a:pPr>
            <a:r>
              <a:rPr lang="en-US" sz="1300" kern="0" dirty="0">
                <a:solidFill>
                  <a:prstClr val="black"/>
                </a:solidFill>
                <a:latin typeface="Arial" panose="020B0604020202020204" pitchFamily="34" charset="0"/>
                <a:cs typeface="Arial" panose="020B0604020202020204" pitchFamily="34" charset="0"/>
              </a:rPr>
              <a:t>Prototyping is not just a way to validate an idea; it is an integral part of the innovation process. We build to think and learn.</a:t>
            </a:r>
          </a:p>
          <a:p>
            <a:pPr defTabSz="1108392">
              <a:defRPr/>
            </a:pPr>
            <a:r>
              <a:rPr lang="en-US" sz="1300" b="1" kern="0" dirty="0">
                <a:solidFill>
                  <a:prstClr val="black"/>
                </a:solidFill>
                <a:latin typeface="Arial" panose="020B0604020202020204" pitchFamily="34" charset="0"/>
                <a:cs typeface="Arial" panose="020B0604020202020204" pitchFamily="34" charset="0"/>
              </a:rPr>
              <a:t>Radical Collaboration</a:t>
            </a:r>
          </a:p>
          <a:p>
            <a:pPr defTabSz="1108392">
              <a:spcAft>
                <a:spcPts val="1200"/>
              </a:spcAft>
              <a:defRPr/>
            </a:pPr>
            <a:r>
              <a:rPr lang="en-US" sz="1300" kern="0" dirty="0">
                <a:solidFill>
                  <a:prstClr val="black"/>
                </a:solidFill>
                <a:latin typeface="Arial" panose="020B0604020202020204" pitchFamily="34" charset="0"/>
                <a:cs typeface="Arial" panose="020B0604020202020204" pitchFamily="34" charset="0"/>
              </a:rPr>
              <a:t>Bring together innovators with varied background/ viewpoints. Breakthrough insights and solutions emerge from diversity.</a:t>
            </a:r>
          </a:p>
          <a:p>
            <a:pPr defTabSz="1108392">
              <a:defRPr/>
            </a:pPr>
            <a:r>
              <a:rPr lang="en-US" sz="1300" b="1" kern="0" dirty="0">
                <a:solidFill>
                  <a:prstClr val="black"/>
                </a:solidFill>
                <a:latin typeface="Arial" panose="020B0604020202020204" pitchFamily="34" charset="0"/>
                <a:cs typeface="Arial" panose="020B0604020202020204" pitchFamily="34" charset="0"/>
              </a:rPr>
              <a:t>Be Mindful of the Process</a:t>
            </a:r>
          </a:p>
          <a:p>
            <a:pPr defTabSz="1108392">
              <a:spcAft>
                <a:spcPts val="1200"/>
              </a:spcAft>
              <a:defRPr/>
            </a:pPr>
            <a:r>
              <a:rPr lang="en-US" sz="1300" kern="0" dirty="0">
                <a:solidFill>
                  <a:prstClr val="black"/>
                </a:solidFill>
                <a:latin typeface="Arial" panose="020B0604020202020204" pitchFamily="34" charset="0"/>
                <a:cs typeface="Arial" panose="020B0604020202020204" pitchFamily="34" charset="0"/>
              </a:rPr>
              <a:t>Know where you are in the innovation process, decide what tools to use, and remember what your goals are.</a:t>
            </a:r>
          </a:p>
        </p:txBody>
      </p:sp>
      <p:sp>
        <p:nvSpPr>
          <p:cNvPr id="22" name="Freeform 407"/>
          <p:cNvSpPr>
            <a:spLocks noEditPoints="1"/>
          </p:cNvSpPr>
          <p:nvPr/>
        </p:nvSpPr>
        <p:spPr bwMode="auto">
          <a:xfrm>
            <a:off x="5471854" y="3361296"/>
            <a:ext cx="266718" cy="300057"/>
          </a:xfrm>
          <a:custGeom>
            <a:avLst/>
            <a:gdLst>
              <a:gd name="T0" fmla="*/ 247 w 338"/>
              <a:gd name="T1" fmla="*/ 133 h 380"/>
              <a:gd name="T2" fmla="*/ 266 w 338"/>
              <a:gd name="T3" fmla="*/ 104 h 380"/>
              <a:gd name="T4" fmla="*/ 286 w 338"/>
              <a:gd name="T5" fmla="*/ 67 h 380"/>
              <a:gd name="T6" fmla="*/ 289 w 338"/>
              <a:gd name="T7" fmla="*/ 34 h 380"/>
              <a:gd name="T8" fmla="*/ 275 w 338"/>
              <a:gd name="T9" fmla="*/ 2 h 380"/>
              <a:gd name="T10" fmla="*/ 270 w 338"/>
              <a:gd name="T11" fmla="*/ 1 h 380"/>
              <a:gd name="T12" fmla="*/ 254 w 338"/>
              <a:gd name="T13" fmla="*/ 18 h 380"/>
              <a:gd name="T14" fmla="*/ 214 w 338"/>
              <a:gd name="T15" fmla="*/ 68 h 380"/>
              <a:gd name="T16" fmla="*/ 179 w 338"/>
              <a:gd name="T17" fmla="*/ 99 h 380"/>
              <a:gd name="T18" fmla="*/ 136 w 338"/>
              <a:gd name="T19" fmla="*/ 128 h 380"/>
              <a:gd name="T20" fmla="*/ 95 w 338"/>
              <a:gd name="T21" fmla="*/ 162 h 380"/>
              <a:gd name="T22" fmla="*/ 85 w 338"/>
              <a:gd name="T23" fmla="*/ 176 h 380"/>
              <a:gd name="T24" fmla="*/ 84 w 338"/>
              <a:gd name="T25" fmla="*/ 325 h 380"/>
              <a:gd name="T26" fmla="*/ 95 w 338"/>
              <a:gd name="T27" fmla="*/ 340 h 380"/>
              <a:gd name="T28" fmla="*/ 121 w 338"/>
              <a:gd name="T29" fmla="*/ 355 h 380"/>
              <a:gd name="T30" fmla="*/ 205 w 338"/>
              <a:gd name="T31" fmla="*/ 376 h 380"/>
              <a:gd name="T32" fmla="*/ 267 w 338"/>
              <a:gd name="T33" fmla="*/ 380 h 380"/>
              <a:gd name="T34" fmla="*/ 278 w 338"/>
              <a:gd name="T35" fmla="*/ 373 h 380"/>
              <a:gd name="T36" fmla="*/ 296 w 338"/>
              <a:gd name="T37" fmla="*/ 338 h 380"/>
              <a:gd name="T38" fmla="*/ 323 w 338"/>
              <a:gd name="T39" fmla="*/ 250 h 380"/>
              <a:gd name="T40" fmla="*/ 338 w 338"/>
              <a:gd name="T41" fmla="*/ 171 h 380"/>
              <a:gd name="T42" fmla="*/ 334 w 338"/>
              <a:gd name="T43" fmla="*/ 162 h 380"/>
              <a:gd name="T44" fmla="*/ 318 w 338"/>
              <a:gd name="T45" fmla="*/ 151 h 380"/>
              <a:gd name="T46" fmla="*/ 261 w 338"/>
              <a:gd name="T47" fmla="*/ 139 h 380"/>
              <a:gd name="T48" fmla="*/ 247 w 338"/>
              <a:gd name="T49" fmla="*/ 135 h 380"/>
              <a:gd name="T50" fmla="*/ 64 w 338"/>
              <a:gd name="T51" fmla="*/ 137 h 380"/>
              <a:gd name="T52" fmla="*/ 37 w 338"/>
              <a:gd name="T53" fmla="*/ 142 h 380"/>
              <a:gd name="T54" fmla="*/ 16 w 338"/>
              <a:gd name="T55" fmla="*/ 156 h 380"/>
              <a:gd name="T56" fmla="*/ 4 w 338"/>
              <a:gd name="T57" fmla="*/ 175 h 380"/>
              <a:gd name="T58" fmla="*/ 0 w 338"/>
              <a:gd name="T59" fmla="*/ 203 h 380"/>
              <a:gd name="T60" fmla="*/ 0 w 338"/>
              <a:gd name="T61" fmla="*/ 316 h 380"/>
              <a:gd name="T62" fmla="*/ 7 w 338"/>
              <a:gd name="T63" fmla="*/ 340 h 380"/>
              <a:gd name="T64" fmla="*/ 21 w 338"/>
              <a:gd name="T65" fmla="*/ 355 h 380"/>
              <a:gd name="T66" fmla="*/ 48 w 338"/>
              <a:gd name="T67" fmla="*/ 368 h 380"/>
              <a:gd name="T68" fmla="*/ 64 w 338"/>
              <a:gd name="T69" fmla="*/ 369 h 380"/>
              <a:gd name="T70" fmla="*/ 66 w 338"/>
              <a:gd name="T71" fmla="*/ 367 h 380"/>
              <a:gd name="T72" fmla="*/ 48 w 338"/>
              <a:gd name="T73" fmla="*/ 344 h 380"/>
              <a:gd name="T74" fmla="*/ 42 w 338"/>
              <a:gd name="T75" fmla="*/ 327 h 380"/>
              <a:gd name="T76" fmla="*/ 42 w 338"/>
              <a:gd name="T77" fmla="*/ 187 h 380"/>
              <a:gd name="T78" fmla="*/ 46 w 338"/>
              <a:gd name="T79" fmla="*/ 168 h 380"/>
              <a:gd name="T80" fmla="*/ 57 w 338"/>
              <a:gd name="T81" fmla="*/ 148 h 380"/>
              <a:gd name="T82" fmla="*/ 66 w 338"/>
              <a:gd name="T83" fmla="*/ 13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380">
                <a:moveTo>
                  <a:pt x="247" y="135"/>
                </a:moveTo>
                <a:lnTo>
                  <a:pt x="247" y="135"/>
                </a:lnTo>
                <a:lnTo>
                  <a:pt x="247" y="133"/>
                </a:lnTo>
                <a:lnTo>
                  <a:pt x="249" y="130"/>
                </a:lnTo>
                <a:lnTo>
                  <a:pt x="256" y="119"/>
                </a:lnTo>
                <a:lnTo>
                  <a:pt x="266" y="104"/>
                </a:lnTo>
                <a:lnTo>
                  <a:pt x="276" y="87"/>
                </a:lnTo>
                <a:lnTo>
                  <a:pt x="282" y="77"/>
                </a:lnTo>
                <a:lnTo>
                  <a:pt x="286" y="67"/>
                </a:lnTo>
                <a:lnTo>
                  <a:pt x="288" y="56"/>
                </a:lnTo>
                <a:lnTo>
                  <a:pt x="290" y="46"/>
                </a:lnTo>
                <a:lnTo>
                  <a:pt x="289" y="34"/>
                </a:lnTo>
                <a:lnTo>
                  <a:pt x="287" y="23"/>
                </a:lnTo>
                <a:lnTo>
                  <a:pt x="283" y="13"/>
                </a:lnTo>
                <a:lnTo>
                  <a:pt x="275" y="2"/>
                </a:lnTo>
                <a:lnTo>
                  <a:pt x="275" y="2"/>
                </a:lnTo>
                <a:lnTo>
                  <a:pt x="273" y="0"/>
                </a:lnTo>
                <a:lnTo>
                  <a:pt x="270" y="1"/>
                </a:lnTo>
                <a:lnTo>
                  <a:pt x="267" y="3"/>
                </a:lnTo>
                <a:lnTo>
                  <a:pt x="264" y="6"/>
                </a:lnTo>
                <a:lnTo>
                  <a:pt x="254" y="18"/>
                </a:lnTo>
                <a:lnTo>
                  <a:pt x="242" y="33"/>
                </a:lnTo>
                <a:lnTo>
                  <a:pt x="228" y="50"/>
                </a:lnTo>
                <a:lnTo>
                  <a:pt x="214" y="68"/>
                </a:lnTo>
                <a:lnTo>
                  <a:pt x="197" y="85"/>
                </a:lnTo>
                <a:lnTo>
                  <a:pt x="187" y="92"/>
                </a:lnTo>
                <a:lnTo>
                  <a:pt x="179" y="99"/>
                </a:lnTo>
                <a:lnTo>
                  <a:pt x="179" y="99"/>
                </a:lnTo>
                <a:lnTo>
                  <a:pt x="152" y="117"/>
                </a:lnTo>
                <a:lnTo>
                  <a:pt x="136" y="128"/>
                </a:lnTo>
                <a:lnTo>
                  <a:pt x="121" y="139"/>
                </a:lnTo>
                <a:lnTo>
                  <a:pt x="106" y="150"/>
                </a:lnTo>
                <a:lnTo>
                  <a:pt x="95" y="162"/>
                </a:lnTo>
                <a:lnTo>
                  <a:pt x="90" y="167"/>
                </a:lnTo>
                <a:lnTo>
                  <a:pt x="87" y="172"/>
                </a:lnTo>
                <a:lnTo>
                  <a:pt x="85" y="176"/>
                </a:lnTo>
                <a:lnTo>
                  <a:pt x="84" y="181"/>
                </a:lnTo>
                <a:lnTo>
                  <a:pt x="84" y="325"/>
                </a:lnTo>
                <a:lnTo>
                  <a:pt x="84" y="325"/>
                </a:lnTo>
                <a:lnTo>
                  <a:pt x="86" y="331"/>
                </a:lnTo>
                <a:lnTo>
                  <a:pt x="89" y="336"/>
                </a:lnTo>
                <a:lnTo>
                  <a:pt x="95" y="340"/>
                </a:lnTo>
                <a:lnTo>
                  <a:pt x="102" y="345"/>
                </a:lnTo>
                <a:lnTo>
                  <a:pt x="110" y="351"/>
                </a:lnTo>
                <a:lnTo>
                  <a:pt x="121" y="355"/>
                </a:lnTo>
                <a:lnTo>
                  <a:pt x="147" y="363"/>
                </a:lnTo>
                <a:lnTo>
                  <a:pt x="174" y="371"/>
                </a:lnTo>
                <a:lnTo>
                  <a:pt x="205" y="376"/>
                </a:lnTo>
                <a:lnTo>
                  <a:pt x="237" y="379"/>
                </a:lnTo>
                <a:lnTo>
                  <a:pt x="267" y="380"/>
                </a:lnTo>
                <a:lnTo>
                  <a:pt x="267" y="380"/>
                </a:lnTo>
                <a:lnTo>
                  <a:pt x="270" y="380"/>
                </a:lnTo>
                <a:lnTo>
                  <a:pt x="273" y="378"/>
                </a:lnTo>
                <a:lnTo>
                  <a:pt x="278" y="373"/>
                </a:lnTo>
                <a:lnTo>
                  <a:pt x="285" y="363"/>
                </a:lnTo>
                <a:lnTo>
                  <a:pt x="290" y="352"/>
                </a:lnTo>
                <a:lnTo>
                  <a:pt x="296" y="338"/>
                </a:lnTo>
                <a:lnTo>
                  <a:pt x="302" y="322"/>
                </a:lnTo>
                <a:lnTo>
                  <a:pt x="313" y="287"/>
                </a:lnTo>
                <a:lnTo>
                  <a:pt x="323" y="250"/>
                </a:lnTo>
                <a:lnTo>
                  <a:pt x="330" y="216"/>
                </a:lnTo>
                <a:lnTo>
                  <a:pt x="336" y="188"/>
                </a:lnTo>
                <a:lnTo>
                  <a:pt x="338" y="171"/>
                </a:lnTo>
                <a:lnTo>
                  <a:pt x="338" y="171"/>
                </a:lnTo>
                <a:lnTo>
                  <a:pt x="337" y="166"/>
                </a:lnTo>
                <a:lnTo>
                  <a:pt x="334" y="162"/>
                </a:lnTo>
                <a:lnTo>
                  <a:pt x="329" y="157"/>
                </a:lnTo>
                <a:lnTo>
                  <a:pt x="324" y="154"/>
                </a:lnTo>
                <a:lnTo>
                  <a:pt x="318" y="151"/>
                </a:lnTo>
                <a:lnTo>
                  <a:pt x="309" y="149"/>
                </a:lnTo>
                <a:lnTo>
                  <a:pt x="293" y="145"/>
                </a:lnTo>
                <a:lnTo>
                  <a:pt x="261" y="139"/>
                </a:lnTo>
                <a:lnTo>
                  <a:pt x="251" y="137"/>
                </a:lnTo>
                <a:lnTo>
                  <a:pt x="248" y="136"/>
                </a:lnTo>
                <a:lnTo>
                  <a:pt x="247" y="135"/>
                </a:lnTo>
                <a:lnTo>
                  <a:pt x="247" y="135"/>
                </a:lnTo>
                <a:close/>
                <a:moveTo>
                  <a:pt x="64" y="137"/>
                </a:moveTo>
                <a:lnTo>
                  <a:pt x="64" y="137"/>
                </a:lnTo>
                <a:lnTo>
                  <a:pt x="56" y="137"/>
                </a:lnTo>
                <a:lnTo>
                  <a:pt x="48" y="139"/>
                </a:lnTo>
                <a:lnTo>
                  <a:pt x="37" y="142"/>
                </a:lnTo>
                <a:lnTo>
                  <a:pt x="27" y="149"/>
                </a:lnTo>
                <a:lnTo>
                  <a:pt x="21" y="152"/>
                </a:lnTo>
                <a:lnTo>
                  <a:pt x="16" y="156"/>
                </a:lnTo>
                <a:lnTo>
                  <a:pt x="12" y="163"/>
                </a:lnTo>
                <a:lnTo>
                  <a:pt x="7" y="168"/>
                </a:lnTo>
                <a:lnTo>
                  <a:pt x="4" y="175"/>
                </a:lnTo>
                <a:lnTo>
                  <a:pt x="2" y="184"/>
                </a:lnTo>
                <a:lnTo>
                  <a:pt x="0" y="192"/>
                </a:lnTo>
                <a:lnTo>
                  <a:pt x="0" y="203"/>
                </a:lnTo>
                <a:lnTo>
                  <a:pt x="0" y="305"/>
                </a:lnTo>
                <a:lnTo>
                  <a:pt x="0" y="305"/>
                </a:lnTo>
                <a:lnTo>
                  <a:pt x="0" y="316"/>
                </a:lnTo>
                <a:lnTo>
                  <a:pt x="2" y="324"/>
                </a:lnTo>
                <a:lnTo>
                  <a:pt x="4" y="333"/>
                </a:lnTo>
                <a:lnTo>
                  <a:pt x="7" y="340"/>
                </a:lnTo>
                <a:lnTo>
                  <a:pt x="12" y="345"/>
                </a:lnTo>
                <a:lnTo>
                  <a:pt x="16" y="351"/>
                </a:lnTo>
                <a:lnTo>
                  <a:pt x="21" y="355"/>
                </a:lnTo>
                <a:lnTo>
                  <a:pt x="27" y="359"/>
                </a:lnTo>
                <a:lnTo>
                  <a:pt x="37" y="365"/>
                </a:lnTo>
                <a:lnTo>
                  <a:pt x="48" y="368"/>
                </a:lnTo>
                <a:lnTo>
                  <a:pt x="56" y="369"/>
                </a:lnTo>
                <a:lnTo>
                  <a:pt x="64" y="369"/>
                </a:lnTo>
                <a:lnTo>
                  <a:pt x="64" y="369"/>
                </a:lnTo>
                <a:lnTo>
                  <a:pt x="66" y="369"/>
                </a:lnTo>
                <a:lnTo>
                  <a:pt x="67" y="368"/>
                </a:lnTo>
                <a:lnTo>
                  <a:pt x="66" y="367"/>
                </a:lnTo>
                <a:lnTo>
                  <a:pt x="57" y="359"/>
                </a:lnTo>
                <a:lnTo>
                  <a:pt x="52" y="352"/>
                </a:lnTo>
                <a:lnTo>
                  <a:pt x="48" y="344"/>
                </a:lnTo>
                <a:lnTo>
                  <a:pt x="46" y="339"/>
                </a:lnTo>
                <a:lnTo>
                  <a:pt x="44" y="334"/>
                </a:lnTo>
                <a:lnTo>
                  <a:pt x="42" y="327"/>
                </a:lnTo>
                <a:lnTo>
                  <a:pt x="42" y="321"/>
                </a:lnTo>
                <a:lnTo>
                  <a:pt x="42" y="187"/>
                </a:lnTo>
                <a:lnTo>
                  <a:pt x="42" y="187"/>
                </a:lnTo>
                <a:lnTo>
                  <a:pt x="42" y="180"/>
                </a:lnTo>
                <a:lnTo>
                  <a:pt x="44" y="174"/>
                </a:lnTo>
                <a:lnTo>
                  <a:pt x="46" y="168"/>
                </a:lnTo>
                <a:lnTo>
                  <a:pt x="48" y="164"/>
                </a:lnTo>
                <a:lnTo>
                  <a:pt x="52" y="154"/>
                </a:lnTo>
                <a:lnTo>
                  <a:pt x="57" y="148"/>
                </a:lnTo>
                <a:lnTo>
                  <a:pt x="66" y="139"/>
                </a:lnTo>
                <a:lnTo>
                  <a:pt x="67" y="138"/>
                </a:lnTo>
                <a:lnTo>
                  <a:pt x="66" y="137"/>
                </a:lnTo>
                <a:lnTo>
                  <a:pt x="64" y="137"/>
                </a:lnTo>
                <a:lnTo>
                  <a:pt x="64" y="137"/>
                </a:lnTo>
                <a:close/>
              </a:path>
            </a:pathLst>
          </a:custGeom>
          <a:solidFill>
            <a:srgbClr val="81BC00"/>
          </a:solidFill>
          <a:ln>
            <a:noFill/>
          </a:ln>
        </p:spPr>
        <p:txBody>
          <a:bodyPr vert="horz" wrap="square" lIns="110837" tIns="55418" rIns="110837" bIns="55418" numCol="1" anchor="t" anchorCtr="0" compatLnSpc="1">
            <a:prstTxWarp prst="textNoShape">
              <a:avLst/>
            </a:prstTxWarp>
          </a:bodyPr>
          <a:lstStyle/>
          <a:p>
            <a:pPr defTabSz="1108392">
              <a:defRPr/>
            </a:pPr>
            <a:endParaRPr lang="en-US" sz="2182" kern="0" dirty="0">
              <a:solidFill>
                <a:prstClr val="black"/>
              </a:solidFill>
              <a:latin typeface="Arial" panose="020B0604020202020204" pitchFamily="34" charset="0"/>
              <a:cs typeface="Arial" panose="020B0604020202020204" pitchFamily="34" charset="0"/>
            </a:endParaRPr>
          </a:p>
        </p:txBody>
      </p:sp>
      <p:sp>
        <p:nvSpPr>
          <p:cNvPr id="23" name="Freeform 506"/>
          <p:cNvSpPr>
            <a:spLocks noEditPoints="1"/>
          </p:cNvSpPr>
          <p:nvPr/>
        </p:nvSpPr>
        <p:spPr bwMode="auto">
          <a:xfrm>
            <a:off x="5455584" y="2606550"/>
            <a:ext cx="299258" cy="288175"/>
          </a:xfrm>
          <a:custGeom>
            <a:avLst/>
            <a:gdLst>
              <a:gd name="T0" fmla="*/ 76 w 427"/>
              <a:gd name="T1" fmla="*/ 155 h 415"/>
              <a:gd name="T2" fmla="*/ 73 w 427"/>
              <a:gd name="T3" fmla="*/ 140 h 415"/>
              <a:gd name="T4" fmla="*/ 418 w 427"/>
              <a:gd name="T5" fmla="*/ 51 h 415"/>
              <a:gd name="T6" fmla="*/ 403 w 427"/>
              <a:gd name="T7" fmla="*/ 18 h 415"/>
              <a:gd name="T8" fmla="*/ 379 w 427"/>
              <a:gd name="T9" fmla="*/ 3 h 415"/>
              <a:gd name="T10" fmla="*/ 352 w 427"/>
              <a:gd name="T11" fmla="*/ 0 h 415"/>
              <a:gd name="T12" fmla="*/ 319 w 427"/>
              <a:gd name="T13" fmla="*/ 4 h 415"/>
              <a:gd name="T14" fmla="*/ 184 w 427"/>
              <a:gd name="T15" fmla="*/ 30 h 415"/>
              <a:gd name="T16" fmla="*/ 64 w 427"/>
              <a:gd name="T17" fmla="*/ 60 h 415"/>
              <a:gd name="T18" fmla="*/ 20 w 427"/>
              <a:gd name="T19" fmla="*/ 76 h 415"/>
              <a:gd name="T20" fmla="*/ 7 w 427"/>
              <a:gd name="T21" fmla="*/ 90 h 415"/>
              <a:gd name="T22" fmla="*/ 0 w 427"/>
              <a:gd name="T23" fmla="*/ 116 h 415"/>
              <a:gd name="T24" fmla="*/ 6 w 427"/>
              <a:gd name="T25" fmla="*/ 138 h 415"/>
              <a:gd name="T26" fmla="*/ 2 w 427"/>
              <a:gd name="T27" fmla="*/ 155 h 415"/>
              <a:gd name="T28" fmla="*/ 6 w 427"/>
              <a:gd name="T29" fmla="*/ 170 h 415"/>
              <a:gd name="T30" fmla="*/ 14 w 427"/>
              <a:gd name="T31" fmla="*/ 228 h 415"/>
              <a:gd name="T32" fmla="*/ 14 w 427"/>
              <a:gd name="T33" fmla="*/ 348 h 415"/>
              <a:gd name="T34" fmla="*/ 17 w 427"/>
              <a:gd name="T35" fmla="*/ 368 h 415"/>
              <a:gd name="T36" fmla="*/ 33 w 427"/>
              <a:gd name="T37" fmla="*/ 395 h 415"/>
              <a:gd name="T38" fmla="*/ 61 w 427"/>
              <a:gd name="T39" fmla="*/ 411 h 415"/>
              <a:gd name="T40" fmla="*/ 81 w 427"/>
              <a:gd name="T41" fmla="*/ 415 h 415"/>
              <a:gd name="T42" fmla="*/ 366 w 427"/>
              <a:gd name="T43" fmla="*/ 415 h 415"/>
              <a:gd name="T44" fmla="*/ 385 w 427"/>
              <a:gd name="T45" fmla="*/ 409 h 415"/>
              <a:gd name="T46" fmla="*/ 415 w 427"/>
              <a:gd name="T47" fmla="*/ 385 h 415"/>
              <a:gd name="T48" fmla="*/ 425 w 427"/>
              <a:gd name="T49" fmla="*/ 361 h 415"/>
              <a:gd name="T50" fmla="*/ 427 w 427"/>
              <a:gd name="T51" fmla="*/ 228 h 415"/>
              <a:gd name="T52" fmla="*/ 75 w 427"/>
              <a:gd name="T53" fmla="*/ 158 h 415"/>
              <a:gd name="T54" fmla="*/ 332 w 427"/>
              <a:gd name="T55" fmla="*/ 51 h 415"/>
              <a:gd name="T56" fmla="*/ 251 w 427"/>
              <a:gd name="T57" fmla="*/ 46 h 415"/>
              <a:gd name="T58" fmla="*/ 203 w 427"/>
              <a:gd name="T59" fmla="*/ 54 h 415"/>
              <a:gd name="T60" fmla="*/ 39 w 427"/>
              <a:gd name="T61" fmla="*/ 179 h 415"/>
              <a:gd name="T62" fmla="*/ 26 w 427"/>
              <a:gd name="T63" fmla="*/ 174 h 415"/>
              <a:gd name="T64" fmla="*/ 16 w 427"/>
              <a:gd name="T65" fmla="*/ 164 h 415"/>
              <a:gd name="T66" fmla="*/ 15 w 427"/>
              <a:gd name="T67" fmla="*/ 154 h 415"/>
              <a:gd name="T68" fmla="*/ 18 w 427"/>
              <a:gd name="T69" fmla="*/ 140 h 415"/>
              <a:gd name="T70" fmla="*/ 29 w 427"/>
              <a:gd name="T71" fmla="*/ 132 h 415"/>
              <a:gd name="T72" fmla="*/ 39 w 427"/>
              <a:gd name="T73" fmla="*/ 130 h 415"/>
              <a:gd name="T74" fmla="*/ 52 w 427"/>
              <a:gd name="T75" fmla="*/ 134 h 415"/>
              <a:gd name="T76" fmla="*/ 62 w 427"/>
              <a:gd name="T77" fmla="*/ 145 h 415"/>
              <a:gd name="T78" fmla="*/ 63 w 427"/>
              <a:gd name="T79" fmla="*/ 154 h 415"/>
              <a:gd name="T80" fmla="*/ 59 w 427"/>
              <a:gd name="T81" fmla="*/ 168 h 415"/>
              <a:gd name="T82" fmla="*/ 48 w 427"/>
              <a:gd name="T83" fmla="*/ 177 h 415"/>
              <a:gd name="T84" fmla="*/ 39 w 427"/>
              <a:gd name="T85" fmla="*/ 179 h 415"/>
              <a:gd name="T86" fmla="*/ 259 w 427"/>
              <a:gd name="T87" fmla="*/ 219 h 415"/>
              <a:gd name="T88" fmla="*/ 129 w 427"/>
              <a:gd name="T89" fmla="*/ 185 h 415"/>
              <a:gd name="T90" fmla="*/ 97 w 427"/>
              <a:gd name="T91" fmla="*/ 219 h 415"/>
              <a:gd name="T92" fmla="*/ 315 w 427"/>
              <a:gd name="T93" fmla="*/ 219 h 415"/>
              <a:gd name="T94" fmla="*/ 363 w 427"/>
              <a:gd name="T95" fmla="*/ 219 h 415"/>
              <a:gd name="T96" fmla="*/ 123 w 427"/>
              <a:gd name="T97" fmla="*/ 9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7" h="415">
                <a:moveTo>
                  <a:pt x="75" y="158"/>
                </a:moveTo>
                <a:lnTo>
                  <a:pt x="75" y="158"/>
                </a:lnTo>
                <a:lnTo>
                  <a:pt x="76" y="155"/>
                </a:lnTo>
                <a:lnTo>
                  <a:pt x="76" y="155"/>
                </a:lnTo>
                <a:lnTo>
                  <a:pt x="75" y="148"/>
                </a:lnTo>
                <a:lnTo>
                  <a:pt x="73" y="140"/>
                </a:lnTo>
                <a:lnTo>
                  <a:pt x="419" y="67"/>
                </a:lnTo>
                <a:lnTo>
                  <a:pt x="419" y="67"/>
                </a:lnTo>
                <a:lnTo>
                  <a:pt x="418" y="51"/>
                </a:lnTo>
                <a:lnTo>
                  <a:pt x="414" y="37"/>
                </a:lnTo>
                <a:lnTo>
                  <a:pt x="410" y="27"/>
                </a:lnTo>
                <a:lnTo>
                  <a:pt x="403" y="18"/>
                </a:lnTo>
                <a:lnTo>
                  <a:pt x="396" y="12"/>
                </a:lnTo>
                <a:lnTo>
                  <a:pt x="387" y="6"/>
                </a:lnTo>
                <a:lnTo>
                  <a:pt x="379" y="3"/>
                </a:lnTo>
                <a:lnTo>
                  <a:pt x="369" y="1"/>
                </a:lnTo>
                <a:lnTo>
                  <a:pt x="361" y="0"/>
                </a:lnTo>
                <a:lnTo>
                  <a:pt x="352" y="0"/>
                </a:lnTo>
                <a:lnTo>
                  <a:pt x="336" y="1"/>
                </a:lnTo>
                <a:lnTo>
                  <a:pt x="324" y="3"/>
                </a:lnTo>
                <a:lnTo>
                  <a:pt x="319" y="4"/>
                </a:lnTo>
                <a:lnTo>
                  <a:pt x="319" y="4"/>
                </a:lnTo>
                <a:lnTo>
                  <a:pt x="278" y="12"/>
                </a:lnTo>
                <a:lnTo>
                  <a:pt x="184" y="30"/>
                </a:lnTo>
                <a:lnTo>
                  <a:pt x="133" y="42"/>
                </a:lnTo>
                <a:lnTo>
                  <a:pt x="84" y="53"/>
                </a:lnTo>
                <a:lnTo>
                  <a:pt x="64" y="60"/>
                </a:lnTo>
                <a:lnTo>
                  <a:pt x="46" y="65"/>
                </a:lnTo>
                <a:lnTo>
                  <a:pt x="31" y="70"/>
                </a:lnTo>
                <a:lnTo>
                  <a:pt x="20" y="76"/>
                </a:lnTo>
                <a:lnTo>
                  <a:pt x="20" y="76"/>
                </a:lnTo>
                <a:lnTo>
                  <a:pt x="12" y="83"/>
                </a:lnTo>
                <a:lnTo>
                  <a:pt x="7" y="90"/>
                </a:lnTo>
                <a:lnTo>
                  <a:pt x="2" y="99"/>
                </a:lnTo>
                <a:lnTo>
                  <a:pt x="0" y="107"/>
                </a:lnTo>
                <a:lnTo>
                  <a:pt x="0" y="116"/>
                </a:lnTo>
                <a:lnTo>
                  <a:pt x="1" y="123"/>
                </a:lnTo>
                <a:lnTo>
                  <a:pt x="3" y="132"/>
                </a:lnTo>
                <a:lnTo>
                  <a:pt x="6" y="138"/>
                </a:lnTo>
                <a:lnTo>
                  <a:pt x="6" y="138"/>
                </a:lnTo>
                <a:lnTo>
                  <a:pt x="3" y="146"/>
                </a:lnTo>
                <a:lnTo>
                  <a:pt x="2" y="155"/>
                </a:lnTo>
                <a:lnTo>
                  <a:pt x="2" y="155"/>
                </a:lnTo>
                <a:lnTo>
                  <a:pt x="2" y="163"/>
                </a:lnTo>
                <a:lnTo>
                  <a:pt x="6" y="170"/>
                </a:lnTo>
                <a:lnTo>
                  <a:pt x="9" y="177"/>
                </a:lnTo>
                <a:lnTo>
                  <a:pt x="14" y="182"/>
                </a:lnTo>
                <a:lnTo>
                  <a:pt x="14" y="228"/>
                </a:lnTo>
                <a:lnTo>
                  <a:pt x="14" y="230"/>
                </a:lnTo>
                <a:lnTo>
                  <a:pt x="14" y="348"/>
                </a:lnTo>
                <a:lnTo>
                  <a:pt x="14" y="348"/>
                </a:lnTo>
                <a:lnTo>
                  <a:pt x="14" y="355"/>
                </a:lnTo>
                <a:lnTo>
                  <a:pt x="15" y="361"/>
                </a:lnTo>
                <a:lnTo>
                  <a:pt x="17" y="368"/>
                </a:lnTo>
                <a:lnTo>
                  <a:pt x="19" y="374"/>
                </a:lnTo>
                <a:lnTo>
                  <a:pt x="26" y="385"/>
                </a:lnTo>
                <a:lnTo>
                  <a:pt x="33" y="395"/>
                </a:lnTo>
                <a:lnTo>
                  <a:pt x="44" y="403"/>
                </a:lnTo>
                <a:lnTo>
                  <a:pt x="55" y="409"/>
                </a:lnTo>
                <a:lnTo>
                  <a:pt x="61" y="411"/>
                </a:lnTo>
                <a:lnTo>
                  <a:pt x="67" y="414"/>
                </a:lnTo>
                <a:lnTo>
                  <a:pt x="75" y="415"/>
                </a:lnTo>
                <a:lnTo>
                  <a:pt x="81" y="415"/>
                </a:lnTo>
                <a:lnTo>
                  <a:pt x="360" y="415"/>
                </a:lnTo>
                <a:lnTo>
                  <a:pt x="360" y="415"/>
                </a:lnTo>
                <a:lnTo>
                  <a:pt x="366" y="415"/>
                </a:lnTo>
                <a:lnTo>
                  <a:pt x="372" y="414"/>
                </a:lnTo>
                <a:lnTo>
                  <a:pt x="379" y="411"/>
                </a:lnTo>
                <a:lnTo>
                  <a:pt x="385" y="409"/>
                </a:lnTo>
                <a:lnTo>
                  <a:pt x="397" y="403"/>
                </a:lnTo>
                <a:lnTo>
                  <a:pt x="406" y="395"/>
                </a:lnTo>
                <a:lnTo>
                  <a:pt x="415" y="385"/>
                </a:lnTo>
                <a:lnTo>
                  <a:pt x="421" y="374"/>
                </a:lnTo>
                <a:lnTo>
                  <a:pt x="423" y="368"/>
                </a:lnTo>
                <a:lnTo>
                  <a:pt x="425" y="361"/>
                </a:lnTo>
                <a:lnTo>
                  <a:pt x="427" y="355"/>
                </a:lnTo>
                <a:lnTo>
                  <a:pt x="427" y="348"/>
                </a:lnTo>
                <a:lnTo>
                  <a:pt x="427" y="228"/>
                </a:lnTo>
                <a:lnTo>
                  <a:pt x="427" y="228"/>
                </a:lnTo>
                <a:lnTo>
                  <a:pt x="427" y="158"/>
                </a:lnTo>
                <a:lnTo>
                  <a:pt x="75" y="158"/>
                </a:lnTo>
                <a:close/>
                <a:moveTo>
                  <a:pt x="351" y="20"/>
                </a:moveTo>
                <a:lnTo>
                  <a:pt x="378" y="43"/>
                </a:lnTo>
                <a:lnTo>
                  <a:pt x="332" y="51"/>
                </a:lnTo>
                <a:lnTo>
                  <a:pt x="303" y="29"/>
                </a:lnTo>
                <a:lnTo>
                  <a:pt x="351" y="20"/>
                </a:lnTo>
                <a:close/>
                <a:moveTo>
                  <a:pt x="251" y="46"/>
                </a:moveTo>
                <a:lnTo>
                  <a:pt x="278" y="68"/>
                </a:lnTo>
                <a:lnTo>
                  <a:pt x="232" y="77"/>
                </a:lnTo>
                <a:lnTo>
                  <a:pt x="203" y="54"/>
                </a:lnTo>
                <a:lnTo>
                  <a:pt x="251" y="46"/>
                </a:lnTo>
                <a:close/>
                <a:moveTo>
                  <a:pt x="39" y="179"/>
                </a:moveTo>
                <a:lnTo>
                  <a:pt x="39" y="179"/>
                </a:lnTo>
                <a:lnTo>
                  <a:pt x="34" y="179"/>
                </a:lnTo>
                <a:lnTo>
                  <a:pt x="29" y="177"/>
                </a:lnTo>
                <a:lnTo>
                  <a:pt x="26" y="174"/>
                </a:lnTo>
                <a:lnTo>
                  <a:pt x="22" y="171"/>
                </a:lnTo>
                <a:lnTo>
                  <a:pt x="18" y="168"/>
                </a:lnTo>
                <a:lnTo>
                  <a:pt x="16" y="164"/>
                </a:lnTo>
                <a:lnTo>
                  <a:pt x="15" y="160"/>
                </a:lnTo>
                <a:lnTo>
                  <a:pt x="15" y="154"/>
                </a:lnTo>
                <a:lnTo>
                  <a:pt x="15" y="154"/>
                </a:lnTo>
                <a:lnTo>
                  <a:pt x="15" y="149"/>
                </a:lnTo>
                <a:lnTo>
                  <a:pt x="16" y="145"/>
                </a:lnTo>
                <a:lnTo>
                  <a:pt x="18" y="140"/>
                </a:lnTo>
                <a:lnTo>
                  <a:pt x="22" y="137"/>
                </a:lnTo>
                <a:lnTo>
                  <a:pt x="26" y="134"/>
                </a:lnTo>
                <a:lnTo>
                  <a:pt x="29" y="132"/>
                </a:lnTo>
                <a:lnTo>
                  <a:pt x="34" y="131"/>
                </a:lnTo>
                <a:lnTo>
                  <a:pt x="39" y="130"/>
                </a:lnTo>
                <a:lnTo>
                  <a:pt x="39" y="130"/>
                </a:lnTo>
                <a:lnTo>
                  <a:pt x="44" y="131"/>
                </a:lnTo>
                <a:lnTo>
                  <a:pt x="48" y="132"/>
                </a:lnTo>
                <a:lnTo>
                  <a:pt x="52" y="134"/>
                </a:lnTo>
                <a:lnTo>
                  <a:pt x="57" y="137"/>
                </a:lnTo>
                <a:lnTo>
                  <a:pt x="59" y="140"/>
                </a:lnTo>
                <a:lnTo>
                  <a:pt x="62" y="145"/>
                </a:lnTo>
                <a:lnTo>
                  <a:pt x="63" y="149"/>
                </a:lnTo>
                <a:lnTo>
                  <a:pt x="63" y="154"/>
                </a:lnTo>
                <a:lnTo>
                  <a:pt x="63" y="154"/>
                </a:lnTo>
                <a:lnTo>
                  <a:pt x="63" y="160"/>
                </a:lnTo>
                <a:lnTo>
                  <a:pt x="62" y="164"/>
                </a:lnTo>
                <a:lnTo>
                  <a:pt x="59" y="168"/>
                </a:lnTo>
                <a:lnTo>
                  <a:pt x="57" y="171"/>
                </a:lnTo>
                <a:lnTo>
                  <a:pt x="52" y="174"/>
                </a:lnTo>
                <a:lnTo>
                  <a:pt x="48" y="177"/>
                </a:lnTo>
                <a:lnTo>
                  <a:pt x="44" y="179"/>
                </a:lnTo>
                <a:lnTo>
                  <a:pt x="39" y="179"/>
                </a:lnTo>
                <a:lnTo>
                  <a:pt x="39" y="179"/>
                </a:lnTo>
                <a:close/>
                <a:moveTo>
                  <a:pt x="242" y="185"/>
                </a:moveTo>
                <a:lnTo>
                  <a:pt x="288" y="185"/>
                </a:lnTo>
                <a:lnTo>
                  <a:pt x="259" y="219"/>
                </a:lnTo>
                <a:lnTo>
                  <a:pt x="210" y="219"/>
                </a:lnTo>
                <a:lnTo>
                  <a:pt x="242" y="185"/>
                </a:lnTo>
                <a:close/>
                <a:moveTo>
                  <a:pt x="129" y="185"/>
                </a:moveTo>
                <a:lnTo>
                  <a:pt x="176" y="185"/>
                </a:lnTo>
                <a:lnTo>
                  <a:pt x="146" y="219"/>
                </a:lnTo>
                <a:lnTo>
                  <a:pt x="97" y="219"/>
                </a:lnTo>
                <a:lnTo>
                  <a:pt x="129" y="185"/>
                </a:lnTo>
                <a:close/>
                <a:moveTo>
                  <a:pt x="363" y="219"/>
                </a:moveTo>
                <a:lnTo>
                  <a:pt x="315" y="219"/>
                </a:lnTo>
                <a:lnTo>
                  <a:pt x="346" y="185"/>
                </a:lnTo>
                <a:lnTo>
                  <a:pt x="393" y="185"/>
                </a:lnTo>
                <a:lnTo>
                  <a:pt x="363" y="219"/>
                </a:lnTo>
                <a:close/>
                <a:moveTo>
                  <a:pt x="142" y="68"/>
                </a:moveTo>
                <a:lnTo>
                  <a:pt x="168" y="90"/>
                </a:lnTo>
                <a:lnTo>
                  <a:pt x="123" y="99"/>
                </a:lnTo>
                <a:lnTo>
                  <a:pt x="94" y="77"/>
                </a:lnTo>
                <a:lnTo>
                  <a:pt x="142" y="68"/>
                </a:lnTo>
                <a:close/>
              </a:path>
            </a:pathLst>
          </a:custGeom>
          <a:solidFill>
            <a:srgbClr val="81BC00"/>
          </a:solidFill>
          <a:ln>
            <a:noFill/>
          </a:ln>
        </p:spPr>
        <p:txBody>
          <a:bodyPr vert="horz" wrap="square" lIns="110837" tIns="55418" rIns="110837" bIns="55418" numCol="1" anchor="t" anchorCtr="0" compatLnSpc="1">
            <a:prstTxWarp prst="textNoShape">
              <a:avLst/>
            </a:prstTxWarp>
          </a:bodyPr>
          <a:lstStyle/>
          <a:p>
            <a:pPr defTabSz="1108392">
              <a:defRPr/>
            </a:pPr>
            <a:endParaRPr lang="en-US" sz="2182" kern="0" dirty="0">
              <a:solidFill>
                <a:prstClr val="black"/>
              </a:solidFill>
              <a:latin typeface="Arial" panose="020B0604020202020204" pitchFamily="34" charset="0"/>
              <a:cs typeface="Arial" panose="020B0604020202020204" pitchFamily="34" charset="0"/>
            </a:endParaRPr>
          </a:p>
        </p:txBody>
      </p:sp>
      <p:sp>
        <p:nvSpPr>
          <p:cNvPr id="26" name="Freeform 316"/>
          <p:cNvSpPr>
            <a:spLocks noEditPoints="1"/>
          </p:cNvSpPr>
          <p:nvPr/>
        </p:nvSpPr>
        <p:spPr bwMode="auto">
          <a:xfrm>
            <a:off x="5488835" y="4955409"/>
            <a:ext cx="232757" cy="266007"/>
          </a:xfrm>
          <a:custGeom>
            <a:avLst/>
            <a:gdLst>
              <a:gd name="T0" fmla="*/ 220 w 348"/>
              <a:gd name="T1" fmla="*/ 352 h 371"/>
              <a:gd name="T2" fmla="*/ 222 w 348"/>
              <a:gd name="T3" fmla="*/ 361 h 371"/>
              <a:gd name="T4" fmla="*/ 231 w 348"/>
              <a:gd name="T5" fmla="*/ 365 h 371"/>
              <a:gd name="T6" fmla="*/ 316 w 348"/>
              <a:gd name="T7" fmla="*/ 371 h 371"/>
              <a:gd name="T8" fmla="*/ 324 w 348"/>
              <a:gd name="T9" fmla="*/ 369 h 371"/>
              <a:gd name="T10" fmla="*/ 330 w 348"/>
              <a:gd name="T11" fmla="*/ 361 h 371"/>
              <a:gd name="T12" fmla="*/ 227 w 348"/>
              <a:gd name="T13" fmla="*/ 282 h 371"/>
              <a:gd name="T14" fmla="*/ 12 w 348"/>
              <a:gd name="T15" fmla="*/ 292 h 371"/>
              <a:gd name="T16" fmla="*/ 18 w 348"/>
              <a:gd name="T17" fmla="*/ 361 h 371"/>
              <a:gd name="T18" fmla="*/ 23 w 348"/>
              <a:gd name="T19" fmla="*/ 369 h 371"/>
              <a:gd name="T20" fmla="*/ 32 w 348"/>
              <a:gd name="T21" fmla="*/ 371 h 371"/>
              <a:gd name="T22" fmla="*/ 117 w 348"/>
              <a:gd name="T23" fmla="*/ 365 h 371"/>
              <a:gd name="T24" fmla="*/ 126 w 348"/>
              <a:gd name="T25" fmla="*/ 361 h 371"/>
              <a:gd name="T26" fmla="*/ 128 w 348"/>
              <a:gd name="T27" fmla="*/ 352 h 371"/>
              <a:gd name="T28" fmla="*/ 12 w 348"/>
              <a:gd name="T29" fmla="*/ 292 h 371"/>
              <a:gd name="T30" fmla="*/ 8 w 348"/>
              <a:gd name="T31" fmla="*/ 248 h 371"/>
              <a:gd name="T32" fmla="*/ 111 w 348"/>
              <a:gd name="T33" fmla="*/ 169 h 371"/>
              <a:gd name="T34" fmla="*/ 111 w 348"/>
              <a:gd name="T35" fmla="*/ 163 h 371"/>
              <a:gd name="T36" fmla="*/ 111 w 348"/>
              <a:gd name="T37" fmla="*/ 157 h 371"/>
              <a:gd name="T38" fmla="*/ 116 w 348"/>
              <a:gd name="T39" fmla="*/ 140 h 371"/>
              <a:gd name="T40" fmla="*/ 129 w 348"/>
              <a:gd name="T41" fmla="*/ 121 h 371"/>
              <a:gd name="T42" fmla="*/ 149 w 348"/>
              <a:gd name="T43" fmla="*/ 108 h 371"/>
              <a:gd name="T44" fmla="*/ 173 w 348"/>
              <a:gd name="T45" fmla="*/ 104 h 371"/>
              <a:gd name="T46" fmla="*/ 186 w 348"/>
              <a:gd name="T47" fmla="*/ 105 h 371"/>
              <a:gd name="T48" fmla="*/ 209 w 348"/>
              <a:gd name="T49" fmla="*/ 113 h 371"/>
              <a:gd name="T50" fmla="*/ 227 w 348"/>
              <a:gd name="T51" fmla="*/ 129 h 371"/>
              <a:gd name="T52" fmla="*/ 236 w 348"/>
              <a:gd name="T53" fmla="*/ 150 h 371"/>
              <a:gd name="T54" fmla="*/ 237 w 348"/>
              <a:gd name="T55" fmla="*/ 163 h 371"/>
              <a:gd name="T56" fmla="*/ 237 w 348"/>
              <a:gd name="T57" fmla="*/ 169 h 371"/>
              <a:gd name="T58" fmla="*/ 340 w 348"/>
              <a:gd name="T59" fmla="*/ 248 h 371"/>
              <a:gd name="T60" fmla="*/ 347 w 348"/>
              <a:gd name="T61" fmla="*/ 177 h 371"/>
              <a:gd name="T62" fmla="*/ 348 w 348"/>
              <a:gd name="T63" fmla="*/ 163 h 371"/>
              <a:gd name="T64" fmla="*/ 343 w 348"/>
              <a:gd name="T65" fmla="*/ 130 h 371"/>
              <a:gd name="T66" fmla="*/ 334 w 348"/>
              <a:gd name="T67" fmla="*/ 99 h 371"/>
              <a:gd name="T68" fmla="*/ 318 w 348"/>
              <a:gd name="T69" fmla="*/ 72 h 371"/>
              <a:gd name="T70" fmla="*/ 297 w 348"/>
              <a:gd name="T71" fmla="*/ 47 h 371"/>
              <a:gd name="T72" fmla="*/ 271 w 348"/>
              <a:gd name="T73" fmla="*/ 28 h 371"/>
              <a:gd name="T74" fmla="*/ 241 w 348"/>
              <a:gd name="T75" fmla="*/ 12 h 371"/>
              <a:gd name="T76" fmla="*/ 208 w 348"/>
              <a:gd name="T77" fmla="*/ 3 h 371"/>
              <a:gd name="T78" fmla="*/ 173 w 348"/>
              <a:gd name="T79" fmla="*/ 0 h 371"/>
              <a:gd name="T80" fmla="*/ 156 w 348"/>
              <a:gd name="T81" fmla="*/ 1 h 371"/>
              <a:gd name="T82" fmla="*/ 122 w 348"/>
              <a:gd name="T83" fmla="*/ 7 h 371"/>
              <a:gd name="T84" fmla="*/ 92 w 348"/>
              <a:gd name="T85" fmla="*/ 20 h 371"/>
              <a:gd name="T86" fmla="*/ 64 w 348"/>
              <a:gd name="T87" fmla="*/ 37 h 371"/>
              <a:gd name="T88" fmla="*/ 41 w 348"/>
              <a:gd name="T89" fmla="*/ 59 h 371"/>
              <a:gd name="T90" fmla="*/ 21 w 348"/>
              <a:gd name="T91" fmla="*/ 86 h 371"/>
              <a:gd name="T92" fmla="*/ 9 w 348"/>
              <a:gd name="T93" fmla="*/ 114 h 371"/>
              <a:gd name="T94" fmla="*/ 1 w 348"/>
              <a:gd name="T95" fmla="*/ 146 h 371"/>
              <a:gd name="T96" fmla="*/ 0 w 348"/>
              <a:gd name="T97" fmla="*/ 163 h 371"/>
              <a:gd name="T98" fmla="*/ 1 w 348"/>
              <a:gd name="T99" fmla="*/ 17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371">
                <a:moveTo>
                  <a:pt x="220" y="352"/>
                </a:moveTo>
                <a:lnTo>
                  <a:pt x="220" y="352"/>
                </a:lnTo>
                <a:lnTo>
                  <a:pt x="220" y="357"/>
                </a:lnTo>
                <a:lnTo>
                  <a:pt x="222" y="361"/>
                </a:lnTo>
                <a:lnTo>
                  <a:pt x="227" y="363"/>
                </a:lnTo>
                <a:lnTo>
                  <a:pt x="231" y="365"/>
                </a:lnTo>
                <a:lnTo>
                  <a:pt x="316" y="371"/>
                </a:lnTo>
                <a:lnTo>
                  <a:pt x="316" y="371"/>
                </a:lnTo>
                <a:lnTo>
                  <a:pt x="320" y="371"/>
                </a:lnTo>
                <a:lnTo>
                  <a:pt x="324" y="369"/>
                </a:lnTo>
                <a:lnTo>
                  <a:pt x="327" y="365"/>
                </a:lnTo>
                <a:lnTo>
                  <a:pt x="330" y="361"/>
                </a:lnTo>
                <a:lnTo>
                  <a:pt x="336" y="292"/>
                </a:lnTo>
                <a:lnTo>
                  <a:pt x="227" y="282"/>
                </a:lnTo>
                <a:lnTo>
                  <a:pt x="220" y="352"/>
                </a:lnTo>
                <a:close/>
                <a:moveTo>
                  <a:pt x="12" y="292"/>
                </a:moveTo>
                <a:lnTo>
                  <a:pt x="18" y="361"/>
                </a:lnTo>
                <a:lnTo>
                  <a:pt x="18" y="361"/>
                </a:lnTo>
                <a:lnTo>
                  <a:pt x="20" y="365"/>
                </a:lnTo>
                <a:lnTo>
                  <a:pt x="23" y="369"/>
                </a:lnTo>
                <a:lnTo>
                  <a:pt x="28" y="371"/>
                </a:lnTo>
                <a:lnTo>
                  <a:pt x="32" y="371"/>
                </a:lnTo>
                <a:lnTo>
                  <a:pt x="117" y="365"/>
                </a:lnTo>
                <a:lnTo>
                  <a:pt x="117" y="365"/>
                </a:lnTo>
                <a:lnTo>
                  <a:pt x="121" y="363"/>
                </a:lnTo>
                <a:lnTo>
                  <a:pt x="126" y="361"/>
                </a:lnTo>
                <a:lnTo>
                  <a:pt x="128" y="357"/>
                </a:lnTo>
                <a:lnTo>
                  <a:pt x="128" y="352"/>
                </a:lnTo>
                <a:lnTo>
                  <a:pt x="121" y="282"/>
                </a:lnTo>
                <a:lnTo>
                  <a:pt x="12" y="292"/>
                </a:lnTo>
                <a:close/>
                <a:moveTo>
                  <a:pt x="1" y="177"/>
                </a:moveTo>
                <a:lnTo>
                  <a:pt x="8" y="248"/>
                </a:lnTo>
                <a:lnTo>
                  <a:pt x="117" y="240"/>
                </a:lnTo>
                <a:lnTo>
                  <a:pt x="111" y="169"/>
                </a:lnTo>
                <a:lnTo>
                  <a:pt x="111" y="169"/>
                </a:lnTo>
                <a:lnTo>
                  <a:pt x="111" y="163"/>
                </a:lnTo>
                <a:lnTo>
                  <a:pt x="111" y="163"/>
                </a:lnTo>
                <a:lnTo>
                  <a:pt x="111" y="157"/>
                </a:lnTo>
                <a:lnTo>
                  <a:pt x="112" y="150"/>
                </a:lnTo>
                <a:lnTo>
                  <a:pt x="116" y="140"/>
                </a:lnTo>
                <a:lnTo>
                  <a:pt x="121" y="129"/>
                </a:lnTo>
                <a:lnTo>
                  <a:pt x="129" y="121"/>
                </a:lnTo>
                <a:lnTo>
                  <a:pt x="138" y="113"/>
                </a:lnTo>
                <a:lnTo>
                  <a:pt x="149" y="108"/>
                </a:lnTo>
                <a:lnTo>
                  <a:pt x="161" y="105"/>
                </a:lnTo>
                <a:lnTo>
                  <a:pt x="173" y="104"/>
                </a:lnTo>
                <a:lnTo>
                  <a:pt x="173" y="104"/>
                </a:lnTo>
                <a:lnTo>
                  <a:pt x="186" y="105"/>
                </a:lnTo>
                <a:lnTo>
                  <a:pt x="199" y="108"/>
                </a:lnTo>
                <a:lnTo>
                  <a:pt x="209" y="113"/>
                </a:lnTo>
                <a:lnTo>
                  <a:pt x="219" y="121"/>
                </a:lnTo>
                <a:lnTo>
                  <a:pt x="227" y="129"/>
                </a:lnTo>
                <a:lnTo>
                  <a:pt x="232" y="140"/>
                </a:lnTo>
                <a:lnTo>
                  <a:pt x="236" y="150"/>
                </a:lnTo>
                <a:lnTo>
                  <a:pt x="237" y="157"/>
                </a:lnTo>
                <a:lnTo>
                  <a:pt x="237" y="163"/>
                </a:lnTo>
                <a:lnTo>
                  <a:pt x="237" y="163"/>
                </a:lnTo>
                <a:lnTo>
                  <a:pt x="237" y="169"/>
                </a:lnTo>
                <a:lnTo>
                  <a:pt x="231" y="240"/>
                </a:lnTo>
                <a:lnTo>
                  <a:pt x="340" y="248"/>
                </a:lnTo>
                <a:lnTo>
                  <a:pt x="347" y="177"/>
                </a:lnTo>
                <a:lnTo>
                  <a:pt x="347" y="177"/>
                </a:lnTo>
                <a:lnTo>
                  <a:pt x="348" y="163"/>
                </a:lnTo>
                <a:lnTo>
                  <a:pt x="348" y="163"/>
                </a:lnTo>
                <a:lnTo>
                  <a:pt x="347" y="146"/>
                </a:lnTo>
                <a:lnTo>
                  <a:pt x="343" y="130"/>
                </a:lnTo>
                <a:lnTo>
                  <a:pt x="339" y="114"/>
                </a:lnTo>
                <a:lnTo>
                  <a:pt x="334" y="99"/>
                </a:lnTo>
                <a:lnTo>
                  <a:pt x="326" y="86"/>
                </a:lnTo>
                <a:lnTo>
                  <a:pt x="318" y="72"/>
                </a:lnTo>
                <a:lnTo>
                  <a:pt x="307" y="59"/>
                </a:lnTo>
                <a:lnTo>
                  <a:pt x="297" y="47"/>
                </a:lnTo>
                <a:lnTo>
                  <a:pt x="284" y="37"/>
                </a:lnTo>
                <a:lnTo>
                  <a:pt x="271" y="28"/>
                </a:lnTo>
                <a:lnTo>
                  <a:pt x="256" y="20"/>
                </a:lnTo>
                <a:lnTo>
                  <a:pt x="241" y="12"/>
                </a:lnTo>
                <a:lnTo>
                  <a:pt x="225" y="7"/>
                </a:lnTo>
                <a:lnTo>
                  <a:pt x="208" y="3"/>
                </a:lnTo>
                <a:lnTo>
                  <a:pt x="191" y="1"/>
                </a:lnTo>
                <a:lnTo>
                  <a:pt x="173" y="0"/>
                </a:lnTo>
                <a:lnTo>
                  <a:pt x="173" y="0"/>
                </a:lnTo>
                <a:lnTo>
                  <a:pt x="156" y="1"/>
                </a:lnTo>
                <a:lnTo>
                  <a:pt x="139" y="3"/>
                </a:lnTo>
                <a:lnTo>
                  <a:pt x="122" y="7"/>
                </a:lnTo>
                <a:lnTo>
                  <a:pt x="106" y="12"/>
                </a:lnTo>
                <a:lnTo>
                  <a:pt x="92" y="20"/>
                </a:lnTo>
                <a:lnTo>
                  <a:pt x="77" y="28"/>
                </a:lnTo>
                <a:lnTo>
                  <a:pt x="64" y="37"/>
                </a:lnTo>
                <a:lnTo>
                  <a:pt x="51" y="47"/>
                </a:lnTo>
                <a:lnTo>
                  <a:pt x="41" y="59"/>
                </a:lnTo>
                <a:lnTo>
                  <a:pt x="30" y="72"/>
                </a:lnTo>
                <a:lnTo>
                  <a:pt x="21" y="86"/>
                </a:lnTo>
                <a:lnTo>
                  <a:pt x="14" y="99"/>
                </a:lnTo>
                <a:lnTo>
                  <a:pt x="9" y="114"/>
                </a:lnTo>
                <a:lnTo>
                  <a:pt x="4" y="130"/>
                </a:lnTo>
                <a:lnTo>
                  <a:pt x="1" y="146"/>
                </a:lnTo>
                <a:lnTo>
                  <a:pt x="0" y="163"/>
                </a:lnTo>
                <a:lnTo>
                  <a:pt x="0" y="163"/>
                </a:lnTo>
                <a:lnTo>
                  <a:pt x="1" y="177"/>
                </a:lnTo>
                <a:lnTo>
                  <a:pt x="1" y="177"/>
                </a:lnTo>
                <a:close/>
              </a:path>
            </a:pathLst>
          </a:custGeom>
          <a:solidFill>
            <a:srgbClr val="81BC00"/>
          </a:solidFill>
          <a:ln>
            <a:noFill/>
          </a:ln>
        </p:spPr>
        <p:txBody>
          <a:bodyPr vert="horz" wrap="square" lIns="110837" tIns="55418" rIns="110837" bIns="55418" numCol="1" anchor="t" anchorCtr="0" compatLnSpc="1">
            <a:prstTxWarp prst="textNoShape">
              <a:avLst/>
            </a:prstTxWarp>
          </a:bodyPr>
          <a:lstStyle/>
          <a:p>
            <a:pPr defTabSz="1108392">
              <a:defRPr/>
            </a:pPr>
            <a:endParaRPr lang="en-US" sz="2182" kern="0" dirty="0">
              <a:solidFill>
                <a:prstClr val="black"/>
              </a:solidFill>
              <a:latin typeface="Arial" panose="020B0604020202020204" pitchFamily="34" charset="0"/>
              <a:cs typeface="Arial" panose="020B0604020202020204" pitchFamily="34" charset="0"/>
            </a:endParaRPr>
          </a:p>
        </p:txBody>
      </p:sp>
      <p:sp>
        <p:nvSpPr>
          <p:cNvPr id="27" name="Freeform 240"/>
          <p:cNvSpPr>
            <a:spLocks/>
          </p:cNvSpPr>
          <p:nvPr/>
        </p:nvSpPr>
        <p:spPr bwMode="auto">
          <a:xfrm>
            <a:off x="5469385" y="2076675"/>
            <a:ext cx="271656" cy="222264"/>
          </a:xfrm>
          <a:custGeom>
            <a:avLst/>
            <a:gdLst>
              <a:gd name="T0" fmla="*/ 334 w 364"/>
              <a:gd name="T1" fmla="*/ 25 h 297"/>
              <a:gd name="T2" fmla="*/ 320 w 364"/>
              <a:gd name="T3" fmla="*/ 14 h 297"/>
              <a:gd name="T4" fmla="*/ 304 w 364"/>
              <a:gd name="T5" fmla="*/ 7 h 297"/>
              <a:gd name="T6" fmla="*/ 287 w 364"/>
              <a:gd name="T7" fmla="*/ 3 h 297"/>
              <a:gd name="T8" fmla="*/ 270 w 364"/>
              <a:gd name="T9" fmla="*/ 0 h 297"/>
              <a:gd name="T10" fmla="*/ 252 w 364"/>
              <a:gd name="T11" fmla="*/ 3 h 297"/>
              <a:gd name="T12" fmla="*/ 236 w 364"/>
              <a:gd name="T13" fmla="*/ 7 h 297"/>
              <a:gd name="T14" fmla="*/ 220 w 364"/>
              <a:gd name="T15" fmla="*/ 14 h 297"/>
              <a:gd name="T16" fmla="*/ 206 w 364"/>
              <a:gd name="T17" fmla="*/ 25 h 297"/>
              <a:gd name="T18" fmla="*/ 158 w 364"/>
              <a:gd name="T19" fmla="*/ 25 h 297"/>
              <a:gd name="T20" fmla="*/ 151 w 364"/>
              <a:gd name="T21" fmla="*/ 20 h 297"/>
              <a:gd name="T22" fmla="*/ 136 w 364"/>
              <a:gd name="T23" fmla="*/ 10 h 297"/>
              <a:gd name="T24" fmla="*/ 119 w 364"/>
              <a:gd name="T25" fmla="*/ 4 h 297"/>
              <a:gd name="T26" fmla="*/ 102 w 364"/>
              <a:gd name="T27" fmla="*/ 1 h 297"/>
              <a:gd name="T28" fmla="*/ 85 w 364"/>
              <a:gd name="T29" fmla="*/ 1 h 297"/>
              <a:gd name="T30" fmla="*/ 68 w 364"/>
              <a:gd name="T31" fmla="*/ 4 h 297"/>
              <a:gd name="T32" fmla="*/ 52 w 364"/>
              <a:gd name="T33" fmla="*/ 10 h 297"/>
              <a:gd name="T34" fmla="*/ 36 w 364"/>
              <a:gd name="T35" fmla="*/ 20 h 297"/>
              <a:gd name="T36" fmla="*/ 30 w 364"/>
              <a:gd name="T37" fmla="*/ 25 h 297"/>
              <a:gd name="T38" fmla="*/ 17 w 364"/>
              <a:gd name="T39" fmla="*/ 40 h 297"/>
              <a:gd name="T40" fmla="*/ 8 w 364"/>
              <a:gd name="T41" fmla="*/ 56 h 297"/>
              <a:gd name="T42" fmla="*/ 2 w 364"/>
              <a:gd name="T43" fmla="*/ 73 h 297"/>
              <a:gd name="T44" fmla="*/ 0 w 364"/>
              <a:gd name="T45" fmla="*/ 91 h 297"/>
              <a:gd name="T46" fmla="*/ 2 w 364"/>
              <a:gd name="T47" fmla="*/ 109 h 297"/>
              <a:gd name="T48" fmla="*/ 8 w 364"/>
              <a:gd name="T49" fmla="*/ 126 h 297"/>
              <a:gd name="T50" fmla="*/ 17 w 364"/>
              <a:gd name="T51" fmla="*/ 143 h 297"/>
              <a:gd name="T52" fmla="*/ 30 w 364"/>
              <a:gd name="T53" fmla="*/ 157 h 297"/>
              <a:gd name="T54" fmla="*/ 334 w 364"/>
              <a:gd name="T55" fmla="*/ 157 h 297"/>
              <a:gd name="T56" fmla="*/ 341 w 364"/>
              <a:gd name="T57" fmla="*/ 150 h 297"/>
              <a:gd name="T58" fmla="*/ 352 w 364"/>
              <a:gd name="T59" fmla="*/ 134 h 297"/>
              <a:gd name="T60" fmla="*/ 359 w 364"/>
              <a:gd name="T61" fmla="*/ 117 h 297"/>
              <a:gd name="T62" fmla="*/ 364 w 364"/>
              <a:gd name="T63" fmla="*/ 100 h 297"/>
              <a:gd name="T64" fmla="*/ 364 w 364"/>
              <a:gd name="T65" fmla="*/ 82 h 297"/>
              <a:gd name="T66" fmla="*/ 359 w 364"/>
              <a:gd name="T67" fmla="*/ 64 h 297"/>
              <a:gd name="T68" fmla="*/ 352 w 364"/>
              <a:gd name="T69" fmla="*/ 47 h 297"/>
              <a:gd name="T70" fmla="*/ 341 w 364"/>
              <a:gd name="T71" fmla="*/ 32 h 297"/>
              <a:gd name="T72" fmla="*/ 334 w 364"/>
              <a:gd name="T73" fmla="*/ 2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4" h="297">
                <a:moveTo>
                  <a:pt x="334" y="25"/>
                </a:moveTo>
                <a:lnTo>
                  <a:pt x="334" y="25"/>
                </a:lnTo>
                <a:lnTo>
                  <a:pt x="326" y="20"/>
                </a:lnTo>
                <a:lnTo>
                  <a:pt x="320" y="14"/>
                </a:lnTo>
                <a:lnTo>
                  <a:pt x="312" y="10"/>
                </a:lnTo>
                <a:lnTo>
                  <a:pt x="304" y="7"/>
                </a:lnTo>
                <a:lnTo>
                  <a:pt x="296" y="4"/>
                </a:lnTo>
                <a:lnTo>
                  <a:pt x="287" y="3"/>
                </a:lnTo>
                <a:lnTo>
                  <a:pt x="279" y="1"/>
                </a:lnTo>
                <a:lnTo>
                  <a:pt x="270" y="0"/>
                </a:lnTo>
                <a:lnTo>
                  <a:pt x="262" y="1"/>
                </a:lnTo>
                <a:lnTo>
                  <a:pt x="252" y="3"/>
                </a:lnTo>
                <a:lnTo>
                  <a:pt x="244" y="4"/>
                </a:lnTo>
                <a:lnTo>
                  <a:pt x="236" y="7"/>
                </a:lnTo>
                <a:lnTo>
                  <a:pt x="228" y="10"/>
                </a:lnTo>
                <a:lnTo>
                  <a:pt x="220" y="14"/>
                </a:lnTo>
                <a:lnTo>
                  <a:pt x="213" y="20"/>
                </a:lnTo>
                <a:lnTo>
                  <a:pt x="206" y="25"/>
                </a:lnTo>
                <a:lnTo>
                  <a:pt x="182" y="47"/>
                </a:lnTo>
                <a:lnTo>
                  <a:pt x="158" y="25"/>
                </a:lnTo>
                <a:lnTo>
                  <a:pt x="158" y="25"/>
                </a:lnTo>
                <a:lnTo>
                  <a:pt x="151" y="20"/>
                </a:lnTo>
                <a:lnTo>
                  <a:pt x="144" y="14"/>
                </a:lnTo>
                <a:lnTo>
                  <a:pt x="136" y="10"/>
                </a:lnTo>
                <a:lnTo>
                  <a:pt x="128" y="7"/>
                </a:lnTo>
                <a:lnTo>
                  <a:pt x="119" y="4"/>
                </a:lnTo>
                <a:lnTo>
                  <a:pt x="111" y="3"/>
                </a:lnTo>
                <a:lnTo>
                  <a:pt x="102" y="1"/>
                </a:lnTo>
                <a:lnTo>
                  <a:pt x="94" y="0"/>
                </a:lnTo>
                <a:lnTo>
                  <a:pt x="85" y="1"/>
                </a:lnTo>
                <a:lnTo>
                  <a:pt x="77" y="3"/>
                </a:lnTo>
                <a:lnTo>
                  <a:pt x="68" y="4"/>
                </a:lnTo>
                <a:lnTo>
                  <a:pt x="60" y="7"/>
                </a:lnTo>
                <a:lnTo>
                  <a:pt x="52" y="10"/>
                </a:lnTo>
                <a:lnTo>
                  <a:pt x="44" y="14"/>
                </a:lnTo>
                <a:lnTo>
                  <a:pt x="36" y="20"/>
                </a:lnTo>
                <a:lnTo>
                  <a:pt x="30" y="25"/>
                </a:lnTo>
                <a:lnTo>
                  <a:pt x="30" y="25"/>
                </a:lnTo>
                <a:lnTo>
                  <a:pt x="23" y="32"/>
                </a:lnTo>
                <a:lnTo>
                  <a:pt x="17" y="40"/>
                </a:lnTo>
                <a:lnTo>
                  <a:pt x="12" y="47"/>
                </a:lnTo>
                <a:lnTo>
                  <a:pt x="8" y="56"/>
                </a:lnTo>
                <a:lnTo>
                  <a:pt x="4" y="64"/>
                </a:lnTo>
                <a:lnTo>
                  <a:pt x="2" y="73"/>
                </a:lnTo>
                <a:lnTo>
                  <a:pt x="0" y="82"/>
                </a:lnTo>
                <a:lnTo>
                  <a:pt x="0" y="91"/>
                </a:lnTo>
                <a:lnTo>
                  <a:pt x="0" y="100"/>
                </a:lnTo>
                <a:lnTo>
                  <a:pt x="2" y="109"/>
                </a:lnTo>
                <a:lnTo>
                  <a:pt x="4" y="117"/>
                </a:lnTo>
                <a:lnTo>
                  <a:pt x="8" y="126"/>
                </a:lnTo>
                <a:lnTo>
                  <a:pt x="12" y="134"/>
                </a:lnTo>
                <a:lnTo>
                  <a:pt x="17" y="143"/>
                </a:lnTo>
                <a:lnTo>
                  <a:pt x="23" y="150"/>
                </a:lnTo>
                <a:lnTo>
                  <a:pt x="30" y="157"/>
                </a:lnTo>
                <a:lnTo>
                  <a:pt x="182" y="297"/>
                </a:lnTo>
                <a:lnTo>
                  <a:pt x="334" y="157"/>
                </a:lnTo>
                <a:lnTo>
                  <a:pt x="334" y="157"/>
                </a:lnTo>
                <a:lnTo>
                  <a:pt x="341" y="150"/>
                </a:lnTo>
                <a:lnTo>
                  <a:pt x="347" y="143"/>
                </a:lnTo>
                <a:lnTo>
                  <a:pt x="352" y="134"/>
                </a:lnTo>
                <a:lnTo>
                  <a:pt x="356" y="126"/>
                </a:lnTo>
                <a:lnTo>
                  <a:pt x="359" y="117"/>
                </a:lnTo>
                <a:lnTo>
                  <a:pt x="362" y="109"/>
                </a:lnTo>
                <a:lnTo>
                  <a:pt x="364" y="100"/>
                </a:lnTo>
                <a:lnTo>
                  <a:pt x="364" y="91"/>
                </a:lnTo>
                <a:lnTo>
                  <a:pt x="364" y="82"/>
                </a:lnTo>
                <a:lnTo>
                  <a:pt x="362" y="73"/>
                </a:lnTo>
                <a:lnTo>
                  <a:pt x="359" y="64"/>
                </a:lnTo>
                <a:lnTo>
                  <a:pt x="356" y="56"/>
                </a:lnTo>
                <a:lnTo>
                  <a:pt x="352" y="47"/>
                </a:lnTo>
                <a:lnTo>
                  <a:pt x="347" y="40"/>
                </a:lnTo>
                <a:lnTo>
                  <a:pt x="341" y="32"/>
                </a:lnTo>
                <a:lnTo>
                  <a:pt x="334" y="25"/>
                </a:lnTo>
                <a:lnTo>
                  <a:pt x="334" y="25"/>
                </a:lnTo>
                <a:close/>
              </a:path>
            </a:pathLst>
          </a:custGeom>
          <a:solidFill>
            <a:srgbClr val="81BC00"/>
          </a:solidFill>
          <a:ln>
            <a:noFill/>
          </a:ln>
        </p:spPr>
        <p:txBody>
          <a:bodyPr vert="horz" wrap="square" lIns="110837" tIns="55418" rIns="110837" bIns="55418" numCol="1" anchor="t" anchorCtr="0" compatLnSpc="1">
            <a:prstTxWarp prst="textNoShape">
              <a:avLst/>
            </a:prstTxWarp>
          </a:bodyPr>
          <a:lstStyle/>
          <a:p>
            <a:pPr defTabSz="1108392">
              <a:defRPr/>
            </a:pPr>
            <a:endParaRPr lang="en-US" sz="2182" kern="0" dirty="0">
              <a:solidFill>
                <a:prstClr val="black"/>
              </a:solidFill>
              <a:latin typeface="Arial" panose="020B0604020202020204" pitchFamily="34" charset="0"/>
              <a:cs typeface="Arial" panose="020B0604020202020204" pitchFamily="34" charset="0"/>
            </a:endParaRPr>
          </a:p>
        </p:txBody>
      </p:sp>
      <p:sp>
        <p:nvSpPr>
          <p:cNvPr id="28" name="Freeform 501"/>
          <p:cNvSpPr>
            <a:spLocks noEditPoints="1"/>
          </p:cNvSpPr>
          <p:nvPr/>
        </p:nvSpPr>
        <p:spPr bwMode="auto">
          <a:xfrm>
            <a:off x="5390973" y="5606860"/>
            <a:ext cx="428481" cy="373548"/>
          </a:xfrm>
          <a:custGeom>
            <a:avLst/>
            <a:gdLst>
              <a:gd name="T0" fmla="*/ 515 w 586"/>
              <a:gd name="T1" fmla="*/ 242 h 510"/>
              <a:gd name="T2" fmla="*/ 432 w 586"/>
              <a:gd name="T3" fmla="*/ 99 h 510"/>
              <a:gd name="T4" fmla="*/ 416 w 586"/>
              <a:gd name="T5" fmla="*/ 59 h 510"/>
              <a:gd name="T6" fmla="*/ 436 w 586"/>
              <a:gd name="T7" fmla="*/ 1 h 510"/>
              <a:gd name="T8" fmla="*/ 395 w 586"/>
              <a:gd name="T9" fmla="*/ 55 h 510"/>
              <a:gd name="T10" fmla="*/ 271 w 586"/>
              <a:gd name="T11" fmla="*/ 47 h 510"/>
              <a:gd name="T12" fmla="*/ 192 w 586"/>
              <a:gd name="T13" fmla="*/ 55 h 510"/>
              <a:gd name="T14" fmla="*/ 149 w 586"/>
              <a:gd name="T15" fmla="*/ 1 h 510"/>
              <a:gd name="T16" fmla="*/ 171 w 586"/>
              <a:gd name="T17" fmla="*/ 59 h 510"/>
              <a:gd name="T18" fmla="*/ 162 w 586"/>
              <a:gd name="T19" fmla="*/ 92 h 510"/>
              <a:gd name="T20" fmla="*/ 71 w 586"/>
              <a:gd name="T21" fmla="*/ 242 h 510"/>
              <a:gd name="T22" fmla="*/ 11 w 586"/>
              <a:gd name="T23" fmla="*/ 244 h 510"/>
              <a:gd name="T24" fmla="*/ 41 w 586"/>
              <a:gd name="T25" fmla="*/ 263 h 510"/>
              <a:gd name="T26" fmla="*/ 80 w 586"/>
              <a:gd name="T27" fmla="*/ 276 h 510"/>
              <a:gd name="T28" fmla="*/ 169 w 586"/>
              <a:gd name="T29" fmla="*/ 436 h 510"/>
              <a:gd name="T30" fmla="*/ 149 w 586"/>
              <a:gd name="T31" fmla="*/ 481 h 510"/>
              <a:gd name="T32" fmla="*/ 166 w 586"/>
              <a:gd name="T33" fmla="*/ 500 h 510"/>
              <a:gd name="T34" fmla="*/ 198 w 586"/>
              <a:gd name="T35" fmla="*/ 452 h 510"/>
              <a:gd name="T36" fmla="*/ 382 w 586"/>
              <a:gd name="T37" fmla="*/ 450 h 510"/>
              <a:gd name="T38" fmla="*/ 409 w 586"/>
              <a:gd name="T39" fmla="*/ 469 h 510"/>
              <a:gd name="T40" fmla="*/ 445 w 586"/>
              <a:gd name="T41" fmla="*/ 500 h 510"/>
              <a:gd name="T42" fmla="*/ 416 w 586"/>
              <a:gd name="T43" fmla="*/ 441 h 510"/>
              <a:gd name="T44" fmla="*/ 493 w 586"/>
              <a:gd name="T45" fmla="*/ 319 h 510"/>
              <a:gd name="T46" fmla="*/ 519 w 586"/>
              <a:gd name="T47" fmla="*/ 265 h 510"/>
              <a:gd name="T48" fmla="*/ 586 w 586"/>
              <a:gd name="T49" fmla="*/ 255 h 510"/>
              <a:gd name="T50" fmla="*/ 230 w 586"/>
              <a:gd name="T51" fmla="*/ 114 h 510"/>
              <a:gd name="T52" fmla="*/ 354 w 586"/>
              <a:gd name="T53" fmla="*/ 108 h 510"/>
              <a:gd name="T54" fmla="*/ 335 w 586"/>
              <a:gd name="T55" fmla="*/ 158 h 510"/>
              <a:gd name="T56" fmla="*/ 306 w 586"/>
              <a:gd name="T57" fmla="*/ 195 h 510"/>
              <a:gd name="T58" fmla="*/ 269 w 586"/>
              <a:gd name="T59" fmla="*/ 190 h 510"/>
              <a:gd name="T60" fmla="*/ 196 w 586"/>
              <a:gd name="T61" fmla="*/ 128 h 510"/>
              <a:gd name="T62" fmla="*/ 230 w 586"/>
              <a:gd name="T63" fmla="*/ 170 h 510"/>
              <a:gd name="T64" fmla="*/ 248 w 586"/>
              <a:gd name="T65" fmla="*/ 211 h 510"/>
              <a:gd name="T66" fmla="*/ 228 w 586"/>
              <a:gd name="T67" fmla="*/ 242 h 510"/>
              <a:gd name="T68" fmla="*/ 147 w 586"/>
              <a:gd name="T69" fmla="*/ 246 h 510"/>
              <a:gd name="T70" fmla="*/ 154 w 586"/>
              <a:gd name="T71" fmla="*/ 176 h 510"/>
              <a:gd name="T72" fmla="*/ 198 w 586"/>
              <a:gd name="T73" fmla="*/ 381 h 510"/>
              <a:gd name="T74" fmla="*/ 138 w 586"/>
              <a:gd name="T75" fmla="*/ 275 h 510"/>
              <a:gd name="T76" fmla="*/ 200 w 586"/>
              <a:gd name="T77" fmla="*/ 270 h 510"/>
              <a:gd name="T78" fmla="*/ 237 w 586"/>
              <a:gd name="T79" fmla="*/ 276 h 510"/>
              <a:gd name="T80" fmla="*/ 248 w 586"/>
              <a:gd name="T81" fmla="*/ 309 h 510"/>
              <a:gd name="T82" fmla="*/ 358 w 586"/>
              <a:gd name="T83" fmla="*/ 386 h 510"/>
              <a:gd name="T84" fmla="*/ 309 w 586"/>
              <a:gd name="T85" fmla="*/ 416 h 510"/>
              <a:gd name="T86" fmla="*/ 231 w 586"/>
              <a:gd name="T87" fmla="*/ 388 h 510"/>
              <a:gd name="T88" fmla="*/ 267 w 586"/>
              <a:gd name="T89" fmla="*/ 320 h 510"/>
              <a:gd name="T90" fmla="*/ 303 w 586"/>
              <a:gd name="T91" fmla="*/ 314 h 510"/>
              <a:gd name="T92" fmla="*/ 327 w 586"/>
              <a:gd name="T93" fmla="*/ 344 h 510"/>
              <a:gd name="T94" fmla="*/ 273 w 586"/>
              <a:gd name="T95" fmla="*/ 273 h 510"/>
              <a:gd name="T96" fmla="*/ 300 w 586"/>
              <a:gd name="T97" fmla="*/ 229 h 510"/>
              <a:gd name="T98" fmla="*/ 391 w 586"/>
              <a:gd name="T99" fmla="*/ 384 h 510"/>
              <a:gd name="T100" fmla="*/ 360 w 586"/>
              <a:gd name="T101" fmla="*/ 352 h 510"/>
              <a:gd name="T102" fmla="*/ 337 w 586"/>
              <a:gd name="T103" fmla="*/ 300 h 510"/>
              <a:gd name="T104" fmla="*/ 359 w 586"/>
              <a:gd name="T105" fmla="*/ 269 h 510"/>
              <a:gd name="T106" fmla="*/ 438 w 586"/>
              <a:gd name="T107" fmla="*/ 265 h 510"/>
              <a:gd name="T108" fmla="*/ 440 w 586"/>
              <a:gd name="T109" fmla="*/ 321 h 510"/>
              <a:gd name="T110" fmla="*/ 443 w 586"/>
              <a:gd name="T111" fmla="*/ 242 h 510"/>
              <a:gd name="T112" fmla="*/ 363 w 586"/>
              <a:gd name="T113" fmla="*/ 246 h 510"/>
              <a:gd name="T114" fmla="*/ 337 w 586"/>
              <a:gd name="T115" fmla="*/ 219 h 510"/>
              <a:gd name="T116" fmla="*/ 343 w 586"/>
              <a:gd name="T117" fmla="*/ 196 h 510"/>
              <a:gd name="T118" fmla="*/ 382 w 586"/>
              <a:gd name="T119" fmla="*/ 132 h 510"/>
              <a:gd name="T120" fmla="*/ 453 w 586"/>
              <a:gd name="T121" fmla="*/ 235 h 510"/>
              <a:gd name="T122" fmla="*/ 283 w 586"/>
              <a:gd name="T123" fmla="*/ 276 h 510"/>
              <a:gd name="T124" fmla="*/ 312 w 586"/>
              <a:gd name="T125" fmla="*/ 245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6" h="510">
                <a:moveTo>
                  <a:pt x="568" y="243"/>
                </a:moveTo>
                <a:lnTo>
                  <a:pt x="568" y="243"/>
                </a:lnTo>
                <a:lnTo>
                  <a:pt x="561" y="244"/>
                </a:lnTo>
                <a:lnTo>
                  <a:pt x="553" y="246"/>
                </a:lnTo>
                <a:lnTo>
                  <a:pt x="545" y="248"/>
                </a:lnTo>
                <a:lnTo>
                  <a:pt x="536" y="249"/>
                </a:lnTo>
                <a:lnTo>
                  <a:pt x="536" y="249"/>
                </a:lnTo>
                <a:lnTo>
                  <a:pt x="524" y="248"/>
                </a:lnTo>
                <a:lnTo>
                  <a:pt x="519" y="246"/>
                </a:lnTo>
                <a:lnTo>
                  <a:pt x="519" y="246"/>
                </a:lnTo>
                <a:lnTo>
                  <a:pt x="519" y="246"/>
                </a:lnTo>
                <a:lnTo>
                  <a:pt x="518" y="243"/>
                </a:lnTo>
                <a:lnTo>
                  <a:pt x="515" y="242"/>
                </a:lnTo>
                <a:lnTo>
                  <a:pt x="515" y="242"/>
                </a:lnTo>
                <a:lnTo>
                  <a:pt x="515" y="242"/>
                </a:lnTo>
                <a:lnTo>
                  <a:pt x="514" y="239"/>
                </a:lnTo>
                <a:lnTo>
                  <a:pt x="511" y="239"/>
                </a:lnTo>
                <a:lnTo>
                  <a:pt x="511" y="239"/>
                </a:lnTo>
                <a:lnTo>
                  <a:pt x="509" y="236"/>
                </a:lnTo>
                <a:lnTo>
                  <a:pt x="505" y="235"/>
                </a:lnTo>
                <a:lnTo>
                  <a:pt x="501" y="235"/>
                </a:lnTo>
                <a:lnTo>
                  <a:pt x="501" y="235"/>
                </a:lnTo>
                <a:lnTo>
                  <a:pt x="498" y="213"/>
                </a:lnTo>
                <a:lnTo>
                  <a:pt x="493" y="192"/>
                </a:lnTo>
                <a:lnTo>
                  <a:pt x="484" y="171"/>
                </a:lnTo>
                <a:lnTo>
                  <a:pt x="474" y="151"/>
                </a:lnTo>
                <a:lnTo>
                  <a:pt x="474" y="151"/>
                </a:lnTo>
                <a:lnTo>
                  <a:pt x="462" y="132"/>
                </a:lnTo>
                <a:lnTo>
                  <a:pt x="448" y="114"/>
                </a:lnTo>
                <a:lnTo>
                  <a:pt x="432" y="99"/>
                </a:lnTo>
                <a:lnTo>
                  <a:pt x="415" y="85"/>
                </a:lnTo>
                <a:lnTo>
                  <a:pt x="417" y="81"/>
                </a:lnTo>
                <a:lnTo>
                  <a:pt x="417" y="81"/>
                </a:lnTo>
                <a:lnTo>
                  <a:pt x="418" y="78"/>
                </a:lnTo>
                <a:lnTo>
                  <a:pt x="416" y="75"/>
                </a:lnTo>
                <a:lnTo>
                  <a:pt x="416" y="75"/>
                </a:lnTo>
                <a:lnTo>
                  <a:pt x="417" y="73"/>
                </a:lnTo>
                <a:lnTo>
                  <a:pt x="416" y="69"/>
                </a:lnTo>
                <a:lnTo>
                  <a:pt x="416" y="69"/>
                </a:lnTo>
                <a:lnTo>
                  <a:pt x="416" y="69"/>
                </a:lnTo>
                <a:lnTo>
                  <a:pt x="416" y="67"/>
                </a:lnTo>
                <a:lnTo>
                  <a:pt x="415" y="64"/>
                </a:lnTo>
                <a:lnTo>
                  <a:pt x="414" y="64"/>
                </a:lnTo>
                <a:lnTo>
                  <a:pt x="414" y="64"/>
                </a:lnTo>
                <a:lnTo>
                  <a:pt x="416" y="59"/>
                </a:lnTo>
                <a:lnTo>
                  <a:pt x="420" y="48"/>
                </a:lnTo>
                <a:lnTo>
                  <a:pt x="420" y="48"/>
                </a:lnTo>
                <a:lnTo>
                  <a:pt x="426" y="41"/>
                </a:lnTo>
                <a:lnTo>
                  <a:pt x="431" y="35"/>
                </a:lnTo>
                <a:lnTo>
                  <a:pt x="437" y="30"/>
                </a:lnTo>
                <a:lnTo>
                  <a:pt x="442" y="24"/>
                </a:lnTo>
                <a:lnTo>
                  <a:pt x="442" y="24"/>
                </a:lnTo>
                <a:lnTo>
                  <a:pt x="445" y="17"/>
                </a:lnTo>
                <a:lnTo>
                  <a:pt x="445" y="11"/>
                </a:lnTo>
                <a:lnTo>
                  <a:pt x="444" y="6"/>
                </a:lnTo>
                <a:lnTo>
                  <a:pt x="442" y="4"/>
                </a:lnTo>
                <a:lnTo>
                  <a:pt x="439" y="2"/>
                </a:lnTo>
                <a:lnTo>
                  <a:pt x="439" y="2"/>
                </a:lnTo>
                <a:lnTo>
                  <a:pt x="439" y="2"/>
                </a:lnTo>
                <a:lnTo>
                  <a:pt x="436" y="1"/>
                </a:lnTo>
                <a:lnTo>
                  <a:pt x="434" y="0"/>
                </a:lnTo>
                <a:lnTo>
                  <a:pt x="429" y="1"/>
                </a:lnTo>
                <a:lnTo>
                  <a:pt x="423" y="6"/>
                </a:lnTo>
                <a:lnTo>
                  <a:pt x="419" y="11"/>
                </a:lnTo>
                <a:lnTo>
                  <a:pt x="419" y="11"/>
                </a:lnTo>
                <a:lnTo>
                  <a:pt x="416" y="18"/>
                </a:lnTo>
                <a:lnTo>
                  <a:pt x="415" y="26"/>
                </a:lnTo>
                <a:lnTo>
                  <a:pt x="412" y="33"/>
                </a:lnTo>
                <a:lnTo>
                  <a:pt x="409" y="42"/>
                </a:lnTo>
                <a:lnTo>
                  <a:pt x="409" y="42"/>
                </a:lnTo>
                <a:lnTo>
                  <a:pt x="402" y="51"/>
                </a:lnTo>
                <a:lnTo>
                  <a:pt x="398" y="55"/>
                </a:lnTo>
                <a:lnTo>
                  <a:pt x="398" y="55"/>
                </a:lnTo>
                <a:lnTo>
                  <a:pt x="398" y="55"/>
                </a:lnTo>
                <a:lnTo>
                  <a:pt x="395" y="55"/>
                </a:lnTo>
                <a:lnTo>
                  <a:pt x="393" y="56"/>
                </a:lnTo>
                <a:lnTo>
                  <a:pt x="393" y="56"/>
                </a:lnTo>
                <a:lnTo>
                  <a:pt x="393" y="56"/>
                </a:lnTo>
                <a:lnTo>
                  <a:pt x="389" y="57"/>
                </a:lnTo>
                <a:lnTo>
                  <a:pt x="388" y="59"/>
                </a:lnTo>
                <a:lnTo>
                  <a:pt x="388" y="59"/>
                </a:lnTo>
                <a:lnTo>
                  <a:pt x="384" y="59"/>
                </a:lnTo>
                <a:lnTo>
                  <a:pt x="382" y="61"/>
                </a:lnTo>
                <a:lnTo>
                  <a:pt x="380" y="65"/>
                </a:lnTo>
                <a:lnTo>
                  <a:pt x="380" y="65"/>
                </a:lnTo>
                <a:lnTo>
                  <a:pt x="359" y="57"/>
                </a:lnTo>
                <a:lnTo>
                  <a:pt x="337" y="51"/>
                </a:lnTo>
                <a:lnTo>
                  <a:pt x="316" y="47"/>
                </a:lnTo>
                <a:lnTo>
                  <a:pt x="294" y="46"/>
                </a:lnTo>
                <a:lnTo>
                  <a:pt x="271" y="47"/>
                </a:lnTo>
                <a:lnTo>
                  <a:pt x="250" y="50"/>
                </a:lnTo>
                <a:lnTo>
                  <a:pt x="228" y="57"/>
                </a:lnTo>
                <a:lnTo>
                  <a:pt x="217" y="61"/>
                </a:lnTo>
                <a:lnTo>
                  <a:pt x="207" y="65"/>
                </a:lnTo>
                <a:lnTo>
                  <a:pt x="205" y="61"/>
                </a:lnTo>
                <a:lnTo>
                  <a:pt x="205" y="61"/>
                </a:lnTo>
                <a:lnTo>
                  <a:pt x="201" y="59"/>
                </a:lnTo>
                <a:lnTo>
                  <a:pt x="198" y="59"/>
                </a:lnTo>
                <a:lnTo>
                  <a:pt x="198" y="59"/>
                </a:lnTo>
                <a:lnTo>
                  <a:pt x="196" y="57"/>
                </a:lnTo>
                <a:lnTo>
                  <a:pt x="194" y="56"/>
                </a:lnTo>
                <a:lnTo>
                  <a:pt x="194" y="56"/>
                </a:lnTo>
                <a:lnTo>
                  <a:pt x="194" y="56"/>
                </a:lnTo>
                <a:lnTo>
                  <a:pt x="193" y="55"/>
                </a:lnTo>
                <a:lnTo>
                  <a:pt x="192" y="55"/>
                </a:lnTo>
                <a:lnTo>
                  <a:pt x="189" y="55"/>
                </a:lnTo>
                <a:lnTo>
                  <a:pt x="189" y="55"/>
                </a:lnTo>
                <a:lnTo>
                  <a:pt x="189" y="55"/>
                </a:lnTo>
                <a:lnTo>
                  <a:pt x="184" y="51"/>
                </a:lnTo>
                <a:lnTo>
                  <a:pt x="178" y="42"/>
                </a:lnTo>
                <a:lnTo>
                  <a:pt x="178" y="42"/>
                </a:lnTo>
                <a:lnTo>
                  <a:pt x="174" y="33"/>
                </a:lnTo>
                <a:lnTo>
                  <a:pt x="172" y="26"/>
                </a:lnTo>
                <a:lnTo>
                  <a:pt x="169" y="18"/>
                </a:lnTo>
                <a:lnTo>
                  <a:pt x="166" y="11"/>
                </a:lnTo>
                <a:lnTo>
                  <a:pt x="166" y="11"/>
                </a:lnTo>
                <a:lnTo>
                  <a:pt x="162" y="6"/>
                </a:lnTo>
                <a:lnTo>
                  <a:pt x="158" y="1"/>
                </a:lnTo>
                <a:lnTo>
                  <a:pt x="152" y="0"/>
                </a:lnTo>
                <a:lnTo>
                  <a:pt x="149" y="1"/>
                </a:lnTo>
                <a:lnTo>
                  <a:pt x="147" y="2"/>
                </a:lnTo>
                <a:lnTo>
                  <a:pt x="147" y="2"/>
                </a:lnTo>
                <a:lnTo>
                  <a:pt x="147" y="2"/>
                </a:lnTo>
                <a:lnTo>
                  <a:pt x="145" y="4"/>
                </a:lnTo>
                <a:lnTo>
                  <a:pt x="143" y="6"/>
                </a:lnTo>
                <a:lnTo>
                  <a:pt x="142" y="11"/>
                </a:lnTo>
                <a:lnTo>
                  <a:pt x="142" y="17"/>
                </a:lnTo>
                <a:lnTo>
                  <a:pt x="145" y="24"/>
                </a:lnTo>
                <a:lnTo>
                  <a:pt x="145" y="24"/>
                </a:lnTo>
                <a:lnTo>
                  <a:pt x="149" y="30"/>
                </a:lnTo>
                <a:lnTo>
                  <a:pt x="155" y="35"/>
                </a:lnTo>
                <a:lnTo>
                  <a:pt x="161" y="41"/>
                </a:lnTo>
                <a:lnTo>
                  <a:pt x="165" y="48"/>
                </a:lnTo>
                <a:lnTo>
                  <a:pt x="165" y="48"/>
                </a:lnTo>
                <a:lnTo>
                  <a:pt x="171" y="59"/>
                </a:lnTo>
                <a:lnTo>
                  <a:pt x="172" y="64"/>
                </a:lnTo>
                <a:lnTo>
                  <a:pt x="172" y="64"/>
                </a:lnTo>
                <a:lnTo>
                  <a:pt x="172" y="64"/>
                </a:lnTo>
                <a:lnTo>
                  <a:pt x="169" y="67"/>
                </a:lnTo>
                <a:lnTo>
                  <a:pt x="171" y="69"/>
                </a:lnTo>
                <a:lnTo>
                  <a:pt x="171" y="69"/>
                </a:lnTo>
                <a:lnTo>
                  <a:pt x="171" y="69"/>
                </a:lnTo>
                <a:lnTo>
                  <a:pt x="169" y="73"/>
                </a:lnTo>
                <a:lnTo>
                  <a:pt x="169" y="75"/>
                </a:lnTo>
                <a:lnTo>
                  <a:pt x="169" y="75"/>
                </a:lnTo>
                <a:lnTo>
                  <a:pt x="168" y="78"/>
                </a:lnTo>
                <a:lnTo>
                  <a:pt x="169" y="81"/>
                </a:lnTo>
                <a:lnTo>
                  <a:pt x="172" y="85"/>
                </a:lnTo>
                <a:lnTo>
                  <a:pt x="172" y="85"/>
                </a:lnTo>
                <a:lnTo>
                  <a:pt x="162" y="92"/>
                </a:lnTo>
                <a:lnTo>
                  <a:pt x="154" y="99"/>
                </a:lnTo>
                <a:lnTo>
                  <a:pt x="138" y="115"/>
                </a:lnTo>
                <a:lnTo>
                  <a:pt x="124" y="133"/>
                </a:lnTo>
                <a:lnTo>
                  <a:pt x="111" y="151"/>
                </a:lnTo>
                <a:lnTo>
                  <a:pt x="101" y="171"/>
                </a:lnTo>
                <a:lnTo>
                  <a:pt x="94" y="192"/>
                </a:lnTo>
                <a:lnTo>
                  <a:pt x="89" y="213"/>
                </a:lnTo>
                <a:lnTo>
                  <a:pt x="84" y="235"/>
                </a:lnTo>
                <a:lnTo>
                  <a:pt x="80" y="235"/>
                </a:lnTo>
                <a:lnTo>
                  <a:pt x="80" y="235"/>
                </a:lnTo>
                <a:lnTo>
                  <a:pt x="77" y="236"/>
                </a:lnTo>
                <a:lnTo>
                  <a:pt x="75" y="239"/>
                </a:lnTo>
                <a:lnTo>
                  <a:pt x="75" y="239"/>
                </a:lnTo>
                <a:lnTo>
                  <a:pt x="73" y="239"/>
                </a:lnTo>
                <a:lnTo>
                  <a:pt x="71" y="242"/>
                </a:lnTo>
                <a:lnTo>
                  <a:pt x="71" y="242"/>
                </a:lnTo>
                <a:lnTo>
                  <a:pt x="71" y="242"/>
                </a:lnTo>
                <a:lnTo>
                  <a:pt x="68" y="243"/>
                </a:lnTo>
                <a:lnTo>
                  <a:pt x="67" y="246"/>
                </a:lnTo>
                <a:lnTo>
                  <a:pt x="67" y="246"/>
                </a:lnTo>
                <a:lnTo>
                  <a:pt x="67" y="246"/>
                </a:lnTo>
                <a:lnTo>
                  <a:pt x="61" y="248"/>
                </a:lnTo>
                <a:lnTo>
                  <a:pt x="50" y="249"/>
                </a:lnTo>
                <a:lnTo>
                  <a:pt x="50" y="249"/>
                </a:lnTo>
                <a:lnTo>
                  <a:pt x="41" y="248"/>
                </a:lnTo>
                <a:lnTo>
                  <a:pt x="33" y="246"/>
                </a:lnTo>
                <a:lnTo>
                  <a:pt x="26" y="244"/>
                </a:lnTo>
                <a:lnTo>
                  <a:pt x="19" y="243"/>
                </a:lnTo>
                <a:lnTo>
                  <a:pt x="19" y="243"/>
                </a:lnTo>
                <a:lnTo>
                  <a:pt x="11" y="244"/>
                </a:lnTo>
                <a:lnTo>
                  <a:pt x="6" y="246"/>
                </a:lnTo>
                <a:lnTo>
                  <a:pt x="2" y="250"/>
                </a:lnTo>
                <a:lnTo>
                  <a:pt x="0" y="252"/>
                </a:lnTo>
                <a:lnTo>
                  <a:pt x="0" y="255"/>
                </a:lnTo>
                <a:lnTo>
                  <a:pt x="0" y="255"/>
                </a:lnTo>
                <a:lnTo>
                  <a:pt x="0" y="255"/>
                </a:lnTo>
                <a:lnTo>
                  <a:pt x="0" y="259"/>
                </a:lnTo>
                <a:lnTo>
                  <a:pt x="2" y="261"/>
                </a:lnTo>
                <a:lnTo>
                  <a:pt x="6" y="265"/>
                </a:lnTo>
                <a:lnTo>
                  <a:pt x="11" y="267"/>
                </a:lnTo>
                <a:lnTo>
                  <a:pt x="19" y="268"/>
                </a:lnTo>
                <a:lnTo>
                  <a:pt x="19" y="268"/>
                </a:lnTo>
                <a:lnTo>
                  <a:pt x="26" y="267"/>
                </a:lnTo>
                <a:lnTo>
                  <a:pt x="33" y="265"/>
                </a:lnTo>
                <a:lnTo>
                  <a:pt x="41" y="263"/>
                </a:lnTo>
                <a:lnTo>
                  <a:pt x="50" y="262"/>
                </a:lnTo>
                <a:lnTo>
                  <a:pt x="50" y="262"/>
                </a:lnTo>
                <a:lnTo>
                  <a:pt x="61" y="263"/>
                </a:lnTo>
                <a:lnTo>
                  <a:pt x="67" y="265"/>
                </a:lnTo>
                <a:lnTo>
                  <a:pt x="67" y="265"/>
                </a:lnTo>
                <a:lnTo>
                  <a:pt x="67" y="265"/>
                </a:lnTo>
                <a:lnTo>
                  <a:pt x="68" y="268"/>
                </a:lnTo>
                <a:lnTo>
                  <a:pt x="71" y="269"/>
                </a:lnTo>
                <a:lnTo>
                  <a:pt x="71" y="269"/>
                </a:lnTo>
                <a:lnTo>
                  <a:pt x="71" y="269"/>
                </a:lnTo>
                <a:lnTo>
                  <a:pt x="73" y="271"/>
                </a:lnTo>
                <a:lnTo>
                  <a:pt x="75" y="271"/>
                </a:lnTo>
                <a:lnTo>
                  <a:pt x="75" y="271"/>
                </a:lnTo>
                <a:lnTo>
                  <a:pt x="77" y="275"/>
                </a:lnTo>
                <a:lnTo>
                  <a:pt x="80" y="276"/>
                </a:lnTo>
                <a:lnTo>
                  <a:pt x="84" y="276"/>
                </a:lnTo>
                <a:lnTo>
                  <a:pt x="84" y="276"/>
                </a:lnTo>
                <a:lnTo>
                  <a:pt x="88" y="297"/>
                </a:lnTo>
                <a:lnTo>
                  <a:pt x="94" y="318"/>
                </a:lnTo>
                <a:lnTo>
                  <a:pt x="101" y="339"/>
                </a:lnTo>
                <a:lnTo>
                  <a:pt x="112" y="360"/>
                </a:lnTo>
                <a:lnTo>
                  <a:pt x="112" y="360"/>
                </a:lnTo>
                <a:lnTo>
                  <a:pt x="125" y="379"/>
                </a:lnTo>
                <a:lnTo>
                  <a:pt x="139" y="397"/>
                </a:lnTo>
                <a:lnTo>
                  <a:pt x="155" y="412"/>
                </a:lnTo>
                <a:lnTo>
                  <a:pt x="172" y="425"/>
                </a:lnTo>
                <a:lnTo>
                  <a:pt x="169" y="429"/>
                </a:lnTo>
                <a:lnTo>
                  <a:pt x="169" y="429"/>
                </a:lnTo>
                <a:lnTo>
                  <a:pt x="168" y="433"/>
                </a:lnTo>
                <a:lnTo>
                  <a:pt x="169" y="436"/>
                </a:lnTo>
                <a:lnTo>
                  <a:pt x="169" y="436"/>
                </a:lnTo>
                <a:lnTo>
                  <a:pt x="169" y="438"/>
                </a:lnTo>
                <a:lnTo>
                  <a:pt x="171" y="441"/>
                </a:lnTo>
                <a:lnTo>
                  <a:pt x="171" y="441"/>
                </a:lnTo>
                <a:lnTo>
                  <a:pt x="171" y="441"/>
                </a:lnTo>
                <a:lnTo>
                  <a:pt x="169" y="444"/>
                </a:lnTo>
                <a:lnTo>
                  <a:pt x="172" y="447"/>
                </a:lnTo>
                <a:lnTo>
                  <a:pt x="172" y="447"/>
                </a:lnTo>
                <a:lnTo>
                  <a:pt x="172" y="447"/>
                </a:lnTo>
                <a:lnTo>
                  <a:pt x="171" y="452"/>
                </a:lnTo>
                <a:lnTo>
                  <a:pt x="165" y="463"/>
                </a:lnTo>
                <a:lnTo>
                  <a:pt x="165" y="463"/>
                </a:lnTo>
                <a:lnTo>
                  <a:pt x="161" y="469"/>
                </a:lnTo>
                <a:lnTo>
                  <a:pt x="155" y="475"/>
                </a:lnTo>
                <a:lnTo>
                  <a:pt x="149" y="481"/>
                </a:lnTo>
                <a:lnTo>
                  <a:pt x="145" y="487"/>
                </a:lnTo>
                <a:lnTo>
                  <a:pt x="145" y="487"/>
                </a:lnTo>
                <a:lnTo>
                  <a:pt x="142" y="493"/>
                </a:lnTo>
                <a:lnTo>
                  <a:pt x="142" y="500"/>
                </a:lnTo>
                <a:lnTo>
                  <a:pt x="143" y="505"/>
                </a:lnTo>
                <a:lnTo>
                  <a:pt x="145" y="507"/>
                </a:lnTo>
                <a:lnTo>
                  <a:pt x="147" y="508"/>
                </a:lnTo>
                <a:lnTo>
                  <a:pt x="147" y="508"/>
                </a:lnTo>
                <a:lnTo>
                  <a:pt x="147" y="508"/>
                </a:lnTo>
                <a:lnTo>
                  <a:pt x="149" y="509"/>
                </a:lnTo>
                <a:lnTo>
                  <a:pt x="152" y="510"/>
                </a:lnTo>
                <a:lnTo>
                  <a:pt x="158" y="509"/>
                </a:lnTo>
                <a:lnTo>
                  <a:pt x="162" y="505"/>
                </a:lnTo>
                <a:lnTo>
                  <a:pt x="166" y="500"/>
                </a:lnTo>
                <a:lnTo>
                  <a:pt x="166" y="500"/>
                </a:lnTo>
                <a:lnTo>
                  <a:pt x="169" y="492"/>
                </a:lnTo>
                <a:lnTo>
                  <a:pt x="172" y="485"/>
                </a:lnTo>
                <a:lnTo>
                  <a:pt x="174" y="478"/>
                </a:lnTo>
                <a:lnTo>
                  <a:pt x="178" y="469"/>
                </a:lnTo>
                <a:lnTo>
                  <a:pt x="178" y="469"/>
                </a:lnTo>
                <a:lnTo>
                  <a:pt x="184" y="459"/>
                </a:lnTo>
                <a:lnTo>
                  <a:pt x="189" y="456"/>
                </a:lnTo>
                <a:lnTo>
                  <a:pt x="189" y="456"/>
                </a:lnTo>
                <a:lnTo>
                  <a:pt x="189" y="456"/>
                </a:lnTo>
                <a:lnTo>
                  <a:pt x="192" y="456"/>
                </a:lnTo>
                <a:lnTo>
                  <a:pt x="194" y="454"/>
                </a:lnTo>
                <a:lnTo>
                  <a:pt x="194" y="454"/>
                </a:lnTo>
                <a:lnTo>
                  <a:pt x="194" y="454"/>
                </a:lnTo>
                <a:lnTo>
                  <a:pt x="196" y="454"/>
                </a:lnTo>
                <a:lnTo>
                  <a:pt x="198" y="452"/>
                </a:lnTo>
                <a:lnTo>
                  <a:pt x="198" y="452"/>
                </a:lnTo>
                <a:lnTo>
                  <a:pt x="201" y="452"/>
                </a:lnTo>
                <a:lnTo>
                  <a:pt x="205" y="450"/>
                </a:lnTo>
                <a:lnTo>
                  <a:pt x="207" y="446"/>
                </a:lnTo>
                <a:lnTo>
                  <a:pt x="207" y="446"/>
                </a:lnTo>
                <a:lnTo>
                  <a:pt x="227" y="454"/>
                </a:lnTo>
                <a:lnTo>
                  <a:pt x="248" y="459"/>
                </a:lnTo>
                <a:lnTo>
                  <a:pt x="270" y="464"/>
                </a:lnTo>
                <a:lnTo>
                  <a:pt x="292" y="465"/>
                </a:lnTo>
                <a:lnTo>
                  <a:pt x="314" y="464"/>
                </a:lnTo>
                <a:lnTo>
                  <a:pt x="336" y="461"/>
                </a:lnTo>
                <a:lnTo>
                  <a:pt x="358" y="454"/>
                </a:lnTo>
                <a:lnTo>
                  <a:pt x="369" y="450"/>
                </a:lnTo>
                <a:lnTo>
                  <a:pt x="380" y="446"/>
                </a:lnTo>
                <a:lnTo>
                  <a:pt x="382" y="450"/>
                </a:lnTo>
                <a:lnTo>
                  <a:pt x="382" y="450"/>
                </a:lnTo>
                <a:lnTo>
                  <a:pt x="384" y="452"/>
                </a:lnTo>
                <a:lnTo>
                  <a:pt x="388" y="452"/>
                </a:lnTo>
                <a:lnTo>
                  <a:pt x="388" y="452"/>
                </a:lnTo>
                <a:lnTo>
                  <a:pt x="389" y="454"/>
                </a:lnTo>
                <a:lnTo>
                  <a:pt x="393" y="454"/>
                </a:lnTo>
                <a:lnTo>
                  <a:pt x="393" y="454"/>
                </a:lnTo>
                <a:lnTo>
                  <a:pt x="393" y="454"/>
                </a:lnTo>
                <a:lnTo>
                  <a:pt x="395" y="456"/>
                </a:lnTo>
                <a:lnTo>
                  <a:pt x="398" y="456"/>
                </a:lnTo>
                <a:lnTo>
                  <a:pt x="398" y="456"/>
                </a:lnTo>
                <a:lnTo>
                  <a:pt x="398" y="456"/>
                </a:lnTo>
                <a:lnTo>
                  <a:pt x="402" y="459"/>
                </a:lnTo>
                <a:lnTo>
                  <a:pt x="409" y="469"/>
                </a:lnTo>
                <a:lnTo>
                  <a:pt x="409" y="469"/>
                </a:lnTo>
                <a:lnTo>
                  <a:pt x="412" y="478"/>
                </a:lnTo>
                <a:lnTo>
                  <a:pt x="415" y="485"/>
                </a:lnTo>
                <a:lnTo>
                  <a:pt x="416" y="492"/>
                </a:lnTo>
                <a:lnTo>
                  <a:pt x="419" y="500"/>
                </a:lnTo>
                <a:lnTo>
                  <a:pt x="419" y="500"/>
                </a:lnTo>
                <a:lnTo>
                  <a:pt x="423" y="505"/>
                </a:lnTo>
                <a:lnTo>
                  <a:pt x="429" y="509"/>
                </a:lnTo>
                <a:lnTo>
                  <a:pt x="434" y="510"/>
                </a:lnTo>
                <a:lnTo>
                  <a:pt x="436" y="509"/>
                </a:lnTo>
                <a:lnTo>
                  <a:pt x="439" y="508"/>
                </a:lnTo>
                <a:lnTo>
                  <a:pt x="439" y="508"/>
                </a:lnTo>
                <a:lnTo>
                  <a:pt x="439" y="508"/>
                </a:lnTo>
                <a:lnTo>
                  <a:pt x="442" y="507"/>
                </a:lnTo>
                <a:lnTo>
                  <a:pt x="444" y="505"/>
                </a:lnTo>
                <a:lnTo>
                  <a:pt x="445" y="500"/>
                </a:lnTo>
                <a:lnTo>
                  <a:pt x="445" y="493"/>
                </a:lnTo>
                <a:lnTo>
                  <a:pt x="442" y="487"/>
                </a:lnTo>
                <a:lnTo>
                  <a:pt x="442" y="487"/>
                </a:lnTo>
                <a:lnTo>
                  <a:pt x="437" y="481"/>
                </a:lnTo>
                <a:lnTo>
                  <a:pt x="431" y="475"/>
                </a:lnTo>
                <a:lnTo>
                  <a:pt x="426" y="469"/>
                </a:lnTo>
                <a:lnTo>
                  <a:pt x="420" y="463"/>
                </a:lnTo>
                <a:lnTo>
                  <a:pt x="420" y="463"/>
                </a:lnTo>
                <a:lnTo>
                  <a:pt x="416" y="452"/>
                </a:lnTo>
                <a:lnTo>
                  <a:pt x="414" y="447"/>
                </a:lnTo>
                <a:lnTo>
                  <a:pt x="415" y="447"/>
                </a:lnTo>
                <a:lnTo>
                  <a:pt x="415" y="447"/>
                </a:lnTo>
                <a:lnTo>
                  <a:pt x="416" y="444"/>
                </a:lnTo>
                <a:lnTo>
                  <a:pt x="416" y="441"/>
                </a:lnTo>
                <a:lnTo>
                  <a:pt x="416" y="441"/>
                </a:lnTo>
                <a:lnTo>
                  <a:pt x="416" y="441"/>
                </a:lnTo>
                <a:lnTo>
                  <a:pt x="417" y="438"/>
                </a:lnTo>
                <a:lnTo>
                  <a:pt x="416" y="436"/>
                </a:lnTo>
                <a:lnTo>
                  <a:pt x="416" y="436"/>
                </a:lnTo>
                <a:lnTo>
                  <a:pt x="418" y="433"/>
                </a:lnTo>
                <a:lnTo>
                  <a:pt x="417" y="429"/>
                </a:lnTo>
                <a:lnTo>
                  <a:pt x="415" y="425"/>
                </a:lnTo>
                <a:lnTo>
                  <a:pt x="415" y="425"/>
                </a:lnTo>
                <a:lnTo>
                  <a:pt x="423" y="418"/>
                </a:lnTo>
                <a:lnTo>
                  <a:pt x="433" y="411"/>
                </a:lnTo>
                <a:lnTo>
                  <a:pt x="449" y="395"/>
                </a:lnTo>
                <a:lnTo>
                  <a:pt x="463" y="378"/>
                </a:lnTo>
                <a:lnTo>
                  <a:pt x="474" y="359"/>
                </a:lnTo>
                <a:lnTo>
                  <a:pt x="485" y="339"/>
                </a:lnTo>
                <a:lnTo>
                  <a:pt x="493" y="319"/>
                </a:lnTo>
                <a:lnTo>
                  <a:pt x="498" y="298"/>
                </a:lnTo>
                <a:lnTo>
                  <a:pt x="501" y="276"/>
                </a:lnTo>
                <a:lnTo>
                  <a:pt x="505" y="276"/>
                </a:lnTo>
                <a:lnTo>
                  <a:pt x="505" y="276"/>
                </a:lnTo>
                <a:lnTo>
                  <a:pt x="509" y="275"/>
                </a:lnTo>
                <a:lnTo>
                  <a:pt x="511" y="271"/>
                </a:lnTo>
                <a:lnTo>
                  <a:pt x="511" y="271"/>
                </a:lnTo>
                <a:lnTo>
                  <a:pt x="514" y="271"/>
                </a:lnTo>
                <a:lnTo>
                  <a:pt x="515" y="269"/>
                </a:lnTo>
                <a:lnTo>
                  <a:pt x="515" y="269"/>
                </a:lnTo>
                <a:lnTo>
                  <a:pt x="515" y="269"/>
                </a:lnTo>
                <a:lnTo>
                  <a:pt x="518" y="268"/>
                </a:lnTo>
                <a:lnTo>
                  <a:pt x="519" y="265"/>
                </a:lnTo>
                <a:lnTo>
                  <a:pt x="519" y="265"/>
                </a:lnTo>
                <a:lnTo>
                  <a:pt x="519" y="265"/>
                </a:lnTo>
                <a:lnTo>
                  <a:pt x="524" y="263"/>
                </a:lnTo>
                <a:lnTo>
                  <a:pt x="536" y="262"/>
                </a:lnTo>
                <a:lnTo>
                  <a:pt x="536" y="262"/>
                </a:lnTo>
                <a:lnTo>
                  <a:pt x="545" y="263"/>
                </a:lnTo>
                <a:lnTo>
                  <a:pt x="553" y="265"/>
                </a:lnTo>
                <a:lnTo>
                  <a:pt x="561" y="267"/>
                </a:lnTo>
                <a:lnTo>
                  <a:pt x="568" y="268"/>
                </a:lnTo>
                <a:lnTo>
                  <a:pt x="568" y="268"/>
                </a:lnTo>
                <a:lnTo>
                  <a:pt x="575" y="267"/>
                </a:lnTo>
                <a:lnTo>
                  <a:pt x="581" y="265"/>
                </a:lnTo>
                <a:lnTo>
                  <a:pt x="584" y="261"/>
                </a:lnTo>
                <a:lnTo>
                  <a:pt x="585" y="259"/>
                </a:lnTo>
                <a:lnTo>
                  <a:pt x="586" y="255"/>
                </a:lnTo>
                <a:lnTo>
                  <a:pt x="586" y="255"/>
                </a:lnTo>
                <a:lnTo>
                  <a:pt x="586" y="255"/>
                </a:lnTo>
                <a:lnTo>
                  <a:pt x="585" y="252"/>
                </a:lnTo>
                <a:lnTo>
                  <a:pt x="584" y="250"/>
                </a:lnTo>
                <a:lnTo>
                  <a:pt x="581" y="246"/>
                </a:lnTo>
                <a:lnTo>
                  <a:pt x="575" y="244"/>
                </a:lnTo>
                <a:lnTo>
                  <a:pt x="568" y="243"/>
                </a:lnTo>
                <a:lnTo>
                  <a:pt x="568" y="243"/>
                </a:lnTo>
                <a:close/>
                <a:moveTo>
                  <a:pt x="228" y="125"/>
                </a:moveTo>
                <a:lnTo>
                  <a:pt x="229" y="125"/>
                </a:lnTo>
                <a:lnTo>
                  <a:pt x="229" y="125"/>
                </a:lnTo>
                <a:lnTo>
                  <a:pt x="231" y="123"/>
                </a:lnTo>
                <a:lnTo>
                  <a:pt x="230" y="119"/>
                </a:lnTo>
                <a:lnTo>
                  <a:pt x="230" y="119"/>
                </a:lnTo>
                <a:lnTo>
                  <a:pt x="230" y="119"/>
                </a:lnTo>
                <a:lnTo>
                  <a:pt x="231" y="117"/>
                </a:lnTo>
                <a:lnTo>
                  <a:pt x="230" y="114"/>
                </a:lnTo>
                <a:lnTo>
                  <a:pt x="230" y="114"/>
                </a:lnTo>
                <a:lnTo>
                  <a:pt x="232" y="111"/>
                </a:lnTo>
                <a:lnTo>
                  <a:pt x="231" y="108"/>
                </a:lnTo>
                <a:lnTo>
                  <a:pt x="231" y="107"/>
                </a:lnTo>
                <a:lnTo>
                  <a:pt x="231" y="107"/>
                </a:lnTo>
                <a:lnTo>
                  <a:pt x="246" y="101"/>
                </a:lnTo>
                <a:lnTo>
                  <a:pt x="262" y="97"/>
                </a:lnTo>
                <a:lnTo>
                  <a:pt x="278" y="95"/>
                </a:lnTo>
                <a:lnTo>
                  <a:pt x="294" y="94"/>
                </a:lnTo>
                <a:lnTo>
                  <a:pt x="310" y="95"/>
                </a:lnTo>
                <a:lnTo>
                  <a:pt x="326" y="97"/>
                </a:lnTo>
                <a:lnTo>
                  <a:pt x="341" y="101"/>
                </a:lnTo>
                <a:lnTo>
                  <a:pt x="355" y="107"/>
                </a:lnTo>
                <a:lnTo>
                  <a:pt x="354" y="108"/>
                </a:lnTo>
                <a:lnTo>
                  <a:pt x="354" y="108"/>
                </a:lnTo>
                <a:lnTo>
                  <a:pt x="354" y="111"/>
                </a:lnTo>
                <a:lnTo>
                  <a:pt x="355" y="114"/>
                </a:lnTo>
                <a:lnTo>
                  <a:pt x="355" y="114"/>
                </a:lnTo>
                <a:lnTo>
                  <a:pt x="355" y="117"/>
                </a:lnTo>
                <a:lnTo>
                  <a:pt x="355" y="119"/>
                </a:lnTo>
                <a:lnTo>
                  <a:pt x="355" y="119"/>
                </a:lnTo>
                <a:lnTo>
                  <a:pt x="355" y="119"/>
                </a:lnTo>
                <a:lnTo>
                  <a:pt x="355" y="123"/>
                </a:lnTo>
                <a:lnTo>
                  <a:pt x="358" y="125"/>
                </a:lnTo>
                <a:lnTo>
                  <a:pt x="359" y="125"/>
                </a:lnTo>
                <a:lnTo>
                  <a:pt x="359" y="125"/>
                </a:lnTo>
                <a:lnTo>
                  <a:pt x="350" y="140"/>
                </a:lnTo>
                <a:lnTo>
                  <a:pt x="344" y="149"/>
                </a:lnTo>
                <a:lnTo>
                  <a:pt x="335" y="158"/>
                </a:lnTo>
                <a:lnTo>
                  <a:pt x="335" y="158"/>
                </a:lnTo>
                <a:lnTo>
                  <a:pt x="327" y="167"/>
                </a:lnTo>
                <a:lnTo>
                  <a:pt x="324" y="171"/>
                </a:lnTo>
                <a:lnTo>
                  <a:pt x="321" y="175"/>
                </a:lnTo>
                <a:lnTo>
                  <a:pt x="319" y="182"/>
                </a:lnTo>
                <a:lnTo>
                  <a:pt x="319" y="191"/>
                </a:lnTo>
                <a:lnTo>
                  <a:pt x="319" y="191"/>
                </a:lnTo>
                <a:lnTo>
                  <a:pt x="319" y="191"/>
                </a:lnTo>
                <a:lnTo>
                  <a:pt x="316" y="190"/>
                </a:lnTo>
                <a:lnTo>
                  <a:pt x="314" y="192"/>
                </a:lnTo>
                <a:lnTo>
                  <a:pt x="314" y="192"/>
                </a:lnTo>
                <a:lnTo>
                  <a:pt x="314" y="192"/>
                </a:lnTo>
                <a:lnTo>
                  <a:pt x="312" y="193"/>
                </a:lnTo>
                <a:lnTo>
                  <a:pt x="310" y="194"/>
                </a:lnTo>
                <a:lnTo>
                  <a:pt x="310" y="194"/>
                </a:lnTo>
                <a:lnTo>
                  <a:pt x="306" y="195"/>
                </a:lnTo>
                <a:lnTo>
                  <a:pt x="303" y="197"/>
                </a:lnTo>
                <a:lnTo>
                  <a:pt x="302" y="199"/>
                </a:lnTo>
                <a:lnTo>
                  <a:pt x="302" y="199"/>
                </a:lnTo>
                <a:lnTo>
                  <a:pt x="293" y="198"/>
                </a:lnTo>
                <a:lnTo>
                  <a:pt x="284" y="199"/>
                </a:lnTo>
                <a:lnTo>
                  <a:pt x="283" y="197"/>
                </a:lnTo>
                <a:lnTo>
                  <a:pt x="283" y="197"/>
                </a:lnTo>
                <a:lnTo>
                  <a:pt x="280" y="195"/>
                </a:lnTo>
                <a:lnTo>
                  <a:pt x="277" y="194"/>
                </a:lnTo>
                <a:lnTo>
                  <a:pt x="277" y="194"/>
                </a:lnTo>
                <a:lnTo>
                  <a:pt x="275" y="193"/>
                </a:lnTo>
                <a:lnTo>
                  <a:pt x="273" y="192"/>
                </a:lnTo>
                <a:lnTo>
                  <a:pt x="273" y="192"/>
                </a:lnTo>
                <a:lnTo>
                  <a:pt x="273" y="192"/>
                </a:lnTo>
                <a:lnTo>
                  <a:pt x="269" y="190"/>
                </a:lnTo>
                <a:lnTo>
                  <a:pt x="267" y="191"/>
                </a:lnTo>
                <a:lnTo>
                  <a:pt x="266" y="191"/>
                </a:lnTo>
                <a:lnTo>
                  <a:pt x="266" y="191"/>
                </a:lnTo>
                <a:lnTo>
                  <a:pt x="266" y="182"/>
                </a:lnTo>
                <a:lnTo>
                  <a:pt x="265" y="175"/>
                </a:lnTo>
                <a:lnTo>
                  <a:pt x="263" y="171"/>
                </a:lnTo>
                <a:lnTo>
                  <a:pt x="260" y="167"/>
                </a:lnTo>
                <a:lnTo>
                  <a:pt x="251" y="158"/>
                </a:lnTo>
                <a:lnTo>
                  <a:pt x="251" y="158"/>
                </a:lnTo>
                <a:lnTo>
                  <a:pt x="243" y="149"/>
                </a:lnTo>
                <a:lnTo>
                  <a:pt x="236" y="140"/>
                </a:lnTo>
                <a:lnTo>
                  <a:pt x="228" y="125"/>
                </a:lnTo>
                <a:lnTo>
                  <a:pt x="228" y="125"/>
                </a:lnTo>
                <a:close/>
                <a:moveTo>
                  <a:pt x="195" y="127"/>
                </a:moveTo>
                <a:lnTo>
                  <a:pt x="196" y="128"/>
                </a:lnTo>
                <a:lnTo>
                  <a:pt x="196" y="128"/>
                </a:lnTo>
                <a:lnTo>
                  <a:pt x="198" y="130"/>
                </a:lnTo>
                <a:lnTo>
                  <a:pt x="202" y="131"/>
                </a:lnTo>
                <a:lnTo>
                  <a:pt x="202" y="131"/>
                </a:lnTo>
                <a:lnTo>
                  <a:pt x="205" y="132"/>
                </a:lnTo>
                <a:lnTo>
                  <a:pt x="207" y="133"/>
                </a:lnTo>
                <a:lnTo>
                  <a:pt x="207" y="133"/>
                </a:lnTo>
                <a:lnTo>
                  <a:pt x="207" y="133"/>
                </a:lnTo>
                <a:lnTo>
                  <a:pt x="209" y="134"/>
                </a:lnTo>
                <a:lnTo>
                  <a:pt x="212" y="134"/>
                </a:lnTo>
                <a:lnTo>
                  <a:pt x="213" y="134"/>
                </a:lnTo>
                <a:lnTo>
                  <a:pt x="213" y="134"/>
                </a:lnTo>
                <a:lnTo>
                  <a:pt x="222" y="148"/>
                </a:lnTo>
                <a:lnTo>
                  <a:pt x="226" y="159"/>
                </a:lnTo>
                <a:lnTo>
                  <a:pt x="230" y="170"/>
                </a:lnTo>
                <a:lnTo>
                  <a:pt x="230" y="170"/>
                </a:lnTo>
                <a:lnTo>
                  <a:pt x="233" y="182"/>
                </a:lnTo>
                <a:lnTo>
                  <a:pt x="235" y="186"/>
                </a:lnTo>
                <a:lnTo>
                  <a:pt x="237" y="191"/>
                </a:lnTo>
                <a:lnTo>
                  <a:pt x="243" y="196"/>
                </a:lnTo>
                <a:lnTo>
                  <a:pt x="250" y="200"/>
                </a:lnTo>
                <a:lnTo>
                  <a:pt x="250" y="200"/>
                </a:lnTo>
                <a:lnTo>
                  <a:pt x="250" y="200"/>
                </a:lnTo>
                <a:lnTo>
                  <a:pt x="248" y="202"/>
                </a:lnTo>
                <a:lnTo>
                  <a:pt x="248" y="205"/>
                </a:lnTo>
                <a:lnTo>
                  <a:pt x="248" y="205"/>
                </a:lnTo>
                <a:lnTo>
                  <a:pt x="248" y="205"/>
                </a:lnTo>
                <a:lnTo>
                  <a:pt x="248" y="208"/>
                </a:lnTo>
                <a:lnTo>
                  <a:pt x="248" y="211"/>
                </a:lnTo>
                <a:lnTo>
                  <a:pt x="248" y="211"/>
                </a:lnTo>
                <a:lnTo>
                  <a:pt x="247" y="214"/>
                </a:lnTo>
                <a:lnTo>
                  <a:pt x="247" y="217"/>
                </a:lnTo>
                <a:lnTo>
                  <a:pt x="249" y="219"/>
                </a:lnTo>
                <a:lnTo>
                  <a:pt x="249" y="219"/>
                </a:lnTo>
                <a:lnTo>
                  <a:pt x="244" y="227"/>
                </a:lnTo>
                <a:lnTo>
                  <a:pt x="240" y="235"/>
                </a:lnTo>
                <a:lnTo>
                  <a:pt x="237" y="235"/>
                </a:lnTo>
                <a:lnTo>
                  <a:pt x="237" y="235"/>
                </a:lnTo>
                <a:lnTo>
                  <a:pt x="234" y="236"/>
                </a:lnTo>
                <a:lnTo>
                  <a:pt x="232" y="239"/>
                </a:lnTo>
                <a:lnTo>
                  <a:pt x="232" y="239"/>
                </a:lnTo>
                <a:lnTo>
                  <a:pt x="229" y="239"/>
                </a:lnTo>
                <a:lnTo>
                  <a:pt x="228" y="242"/>
                </a:lnTo>
                <a:lnTo>
                  <a:pt x="228" y="242"/>
                </a:lnTo>
                <a:lnTo>
                  <a:pt x="228" y="242"/>
                </a:lnTo>
                <a:lnTo>
                  <a:pt x="225" y="243"/>
                </a:lnTo>
                <a:lnTo>
                  <a:pt x="224" y="246"/>
                </a:lnTo>
                <a:lnTo>
                  <a:pt x="224" y="246"/>
                </a:lnTo>
                <a:lnTo>
                  <a:pt x="224" y="246"/>
                </a:lnTo>
                <a:lnTo>
                  <a:pt x="216" y="242"/>
                </a:lnTo>
                <a:lnTo>
                  <a:pt x="209" y="239"/>
                </a:lnTo>
                <a:lnTo>
                  <a:pt x="205" y="239"/>
                </a:lnTo>
                <a:lnTo>
                  <a:pt x="200" y="241"/>
                </a:lnTo>
                <a:lnTo>
                  <a:pt x="188" y="244"/>
                </a:lnTo>
                <a:lnTo>
                  <a:pt x="188" y="244"/>
                </a:lnTo>
                <a:lnTo>
                  <a:pt x="176" y="246"/>
                </a:lnTo>
                <a:lnTo>
                  <a:pt x="164" y="247"/>
                </a:lnTo>
                <a:lnTo>
                  <a:pt x="147" y="247"/>
                </a:lnTo>
                <a:lnTo>
                  <a:pt x="147" y="246"/>
                </a:lnTo>
                <a:lnTo>
                  <a:pt x="147" y="246"/>
                </a:lnTo>
                <a:lnTo>
                  <a:pt x="146" y="243"/>
                </a:lnTo>
                <a:lnTo>
                  <a:pt x="144" y="242"/>
                </a:lnTo>
                <a:lnTo>
                  <a:pt x="144" y="242"/>
                </a:lnTo>
                <a:lnTo>
                  <a:pt x="144" y="242"/>
                </a:lnTo>
                <a:lnTo>
                  <a:pt x="142" y="239"/>
                </a:lnTo>
                <a:lnTo>
                  <a:pt x="140" y="239"/>
                </a:lnTo>
                <a:lnTo>
                  <a:pt x="140" y="239"/>
                </a:lnTo>
                <a:lnTo>
                  <a:pt x="138" y="236"/>
                </a:lnTo>
                <a:lnTo>
                  <a:pt x="134" y="235"/>
                </a:lnTo>
                <a:lnTo>
                  <a:pt x="133" y="235"/>
                </a:lnTo>
                <a:lnTo>
                  <a:pt x="133" y="235"/>
                </a:lnTo>
                <a:lnTo>
                  <a:pt x="135" y="219"/>
                </a:lnTo>
                <a:lnTo>
                  <a:pt x="140" y="204"/>
                </a:lnTo>
                <a:lnTo>
                  <a:pt x="146" y="190"/>
                </a:lnTo>
                <a:lnTo>
                  <a:pt x="154" y="176"/>
                </a:lnTo>
                <a:lnTo>
                  <a:pt x="162" y="162"/>
                </a:lnTo>
                <a:lnTo>
                  <a:pt x="172" y="149"/>
                </a:lnTo>
                <a:lnTo>
                  <a:pt x="183" y="137"/>
                </a:lnTo>
                <a:lnTo>
                  <a:pt x="195" y="127"/>
                </a:lnTo>
                <a:lnTo>
                  <a:pt x="195" y="127"/>
                </a:lnTo>
                <a:close/>
                <a:moveTo>
                  <a:pt x="212" y="377"/>
                </a:moveTo>
                <a:lnTo>
                  <a:pt x="212" y="377"/>
                </a:lnTo>
                <a:lnTo>
                  <a:pt x="209" y="377"/>
                </a:lnTo>
                <a:lnTo>
                  <a:pt x="207" y="378"/>
                </a:lnTo>
                <a:lnTo>
                  <a:pt x="207" y="378"/>
                </a:lnTo>
                <a:lnTo>
                  <a:pt x="207" y="378"/>
                </a:lnTo>
                <a:lnTo>
                  <a:pt x="205" y="379"/>
                </a:lnTo>
                <a:lnTo>
                  <a:pt x="202" y="380"/>
                </a:lnTo>
                <a:lnTo>
                  <a:pt x="202" y="380"/>
                </a:lnTo>
                <a:lnTo>
                  <a:pt x="198" y="381"/>
                </a:lnTo>
                <a:lnTo>
                  <a:pt x="196" y="383"/>
                </a:lnTo>
                <a:lnTo>
                  <a:pt x="195" y="384"/>
                </a:lnTo>
                <a:lnTo>
                  <a:pt x="195" y="384"/>
                </a:lnTo>
                <a:lnTo>
                  <a:pt x="183" y="373"/>
                </a:lnTo>
                <a:lnTo>
                  <a:pt x="173" y="363"/>
                </a:lnTo>
                <a:lnTo>
                  <a:pt x="162" y="350"/>
                </a:lnTo>
                <a:lnTo>
                  <a:pt x="154" y="336"/>
                </a:lnTo>
                <a:lnTo>
                  <a:pt x="154" y="336"/>
                </a:lnTo>
                <a:lnTo>
                  <a:pt x="146" y="321"/>
                </a:lnTo>
                <a:lnTo>
                  <a:pt x="140" y="306"/>
                </a:lnTo>
                <a:lnTo>
                  <a:pt x="135" y="292"/>
                </a:lnTo>
                <a:lnTo>
                  <a:pt x="133" y="276"/>
                </a:lnTo>
                <a:lnTo>
                  <a:pt x="134" y="276"/>
                </a:lnTo>
                <a:lnTo>
                  <a:pt x="134" y="276"/>
                </a:lnTo>
                <a:lnTo>
                  <a:pt x="138" y="275"/>
                </a:lnTo>
                <a:lnTo>
                  <a:pt x="140" y="271"/>
                </a:lnTo>
                <a:lnTo>
                  <a:pt x="140" y="271"/>
                </a:lnTo>
                <a:lnTo>
                  <a:pt x="142" y="271"/>
                </a:lnTo>
                <a:lnTo>
                  <a:pt x="144" y="269"/>
                </a:lnTo>
                <a:lnTo>
                  <a:pt x="144" y="269"/>
                </a:lnTo>
                <a:lnTo>
                  <a:pt x="144" y="269"/>
                </a:lnTo>
                <a:lnTo>
                  <a:pt x="146" y="268"/>
                </a:lnTo>
                <a:lnTo>
                  <a:pt x="147" y="265"/>
                </a:lnTo>
                <a:lnTo>
                  <a:pt x="147" y="264"/>
                </a:lnTo>
                <a:lnTo>
                  <a:pt x="147" y="264"/>
                </a:lnTo>
                <a:lnTo>
                  <a:pt x="164" y="264"/>
                </a:lnTo>
                <a:lnTo>
                  <a:pt x="176" y="265"/>
                </a:lnTo>
                <a:lnTo>
                  <a:pt x="188" y="267"/>
                </a:lnTo>
                <a:lnTo>
                  <a:pt x="188" y="267"/>
                </a:lnTo>
                <a:lnTo>
                  <a:pt x="200" y="270"/>
                </a:lnTo>
                <a:lnTo>
                  <a:pt x="205" y="271"/>
                </a:lnTo>
                <a:lnTo>
                  <a:pt x="209" y="271"/>
                </a:lnTo>
                <a:lnTo>
                  <a:pt x="216" y="269"/>
                </a:lnTo>
                <a:lnTo>
                  <a:pt x="224" y="265"/>
                </a:lnTo>
                <a:lnTo>
                  <a:pt x="224" y="265"/>
                </a:lnTo>
                <a:lnTo>
                  <a:pt x="224" y="265"/>
                </a:lnTo>
                <a:lnTo>
                  <a:pt x="225" y="268"/>
                </a:lnTo>
                <a:lnTo>
                  <a:pt x="228" y="269"/>
                </a:lnTo>
                <a:lnTo>
                  <a:pt x="228" y="269"/>
                </a:lnTo>
                <a:lnTo>
                  <a:pt x="228" y="269"/>
                </a:lnTo>
                <a:lnTo>
                  <a:pt x="229" y="271"/>
                </a:lnTo>
                <a:lnTo>
                  <a:pt x="232" y="271"/>
                </a:lnTo>
                <a:lnTo>
                  <a:pt x="232" y="271"/>
                </a:lnTo>
                <a:lnTo>
                  <a:pt x="234" y="275"/>
                </a:lnTo>
                <a:lnTo>
                  <a:pt x="237" y="276"/>
                </a:lnTo>
                <a:lnTo>
                  <a:pt x="240" y="276"/>
                </a:lnTo>
                <a:lnTo>
                  <a:pt x="240" y="276"/>
                </a:lnTo>
                <a:lnTo>
                  <a:pt x="244" y="284"/>
                </a:lnTo>
                <a:lnTo>
                  <a:pt x="244" y="284"/>
                </a:lnTo>
                <a:lnTo>
                  <a:pt x="249" y="292"/>
                </a:lnTo>
                <a:lnTo>
                  <a:pt x="247" y="294"/>
                </a:lnTo>
                <a:lnTo>
                  <a:pt x="247" y="294"/>
                </a:lnTo>
                <a:lnTo>
                  <a:pt x="247" y="297"/>
                </a:lnTo>
                <a:lnTo>
                  <a:pt x="248" y="300"/>
                </a:lnTo>
                <a:lnTo>
                  <a:pt x="248" y="300"/>
                </a:lnTo>
                <a:lnTo>
                  <a:pt x="248" y="303"/>
                </a:lnTo>
                <a:lnTo>
                  <a:pt x="248" y="305"/>
                </a:lnTo>
                <a:lnTo>
                  <a:pt x="248" y="305"/>
                </a:lnTo>
                <a:lnTo>
                  <a:pt x="248" y="305"/>
                </a:lnTo>
                <a:lnTo>
                  <a:pt x="248" y="309"/>
                </a:lnTo>
                <a:lnTo>
                  <a:pt x="250" y="311"/>
                </a:lnTo>
                <a:lnTo>
                  <a:pt x="250" y="311"/>
                </a:lnTo>
                <a:lnTo>
                  <a:pt x="250" y="311"/>
                </a:lnTo>
                <a:lnTo>
                  <a:pt x="243" y="315"/>
                </a:lnTo>
                <a:lnTo>
                  <a:pt x="237" y="320"/>
                </a:lnTo>
                <a:lnTo>
                  <a:pt x="235" y="323"/>
                </a:lnTo>
                <a:lnTo>
                  <a:pt x="233" y="329"/>
                </a:lnTo>
                <a:lnTo>
                  <a:pt x="230" y="340"/>
                </a:lnTo>
                <a:lnTo>
                  <a:pt x="230" y="340"/>
                </a:lnTo>
                <a:lnTo>
                  <a:pt x="226" y="352"/>
                </a:lnTo>
                <a:lnTo>
                  <a:pt x="222" y="363"/>
                </a:lnTo>
                <a:lnTo>
                  <a:pt x="213" y="377"/>
                </a:lnTo>
                <a:lnTo>
                  <a:pt x="212" y="377"/>
                </a:lnTo>
                <a:close/>
                <a:moveTo>
                  <a:pt x="359" y="386"/>
                </a:moveTo>
                <a:lnTo>
                  <a:pt x="358" y="386"/>
                </a:lnTo>
                <a:lnTo>
                  <a:pt x="358" y="386"/>
                </a:lnTo>
                <a:lnTo>
                  <a:pt x="355" y="388"/>
                </a:lnTo>
                <a:lnTo>
                  <a:pt x="355" y="391"/>
                </a:lnTo>
                <a:lnTo>
                  <a:pt x="355" y="391"/>
                </a:lnTo>
                <a:lnTo>
                  <a:pt x="355" y="391"/>
                </a:lnTo>
                <a:lnTo>
                  <a:pt x="355" y="394"/>
                </a:lnTo>
                <a:lnTo>
                  <a:pt x="355" y="397"/>
                </a:lnTo>
                <a:lnTo>
                  <a:pt x="355" y="397"/>
                </a:lnTo>
                <a:lnTo>
                  <a:pt x="354" y="400"/>
                </a:lnTo>
                <a:lnTo>
                  <a:pt x="354" y="403"/>
                </a:lnTo>
                <a:lnTo>
                  <a:pt x="355" y="404"/>
                </a:lnTo>
                <a:lnTo>
                  <a:pt x="355" y="404"/>
                </a:lnTo>
                <a:lnTo>
                  <a:pt x="340" y="410"/>
                </a:lnTo>
                <a:lnTo>
                  <a:pt x="325" y="414"/>
                </a:lnTo>
                <a:lnTo>
                  <a:pt x="309" y="416"/>
                </a:lnTo>
                <a:lnTo>
                  <a:pt x="293" y="417"/>
                </a:lnTo>
                <a:lnTo>
                  <a:pt x="277" y="416"/>
                </a:lnTo>
                <a:lnTo>
                  <a:pt x="261" y="414"/>
                </a:lnTo>
                <a:lnTo>
                  <a:pt x="246" y="410"/>
                </a:lnTo>
                <a:lnTo>
                  <a:pt x="231" y="404"/>
                </a:lnTo>
                <a:lnTo>
                  <a:pt x="231" y="403"/>
                </a:lnTo>
                <a:lnTo>
                  <a:pt x="231" y="403"/>
                </a:lnTo>
                <a:lnTo>
                  <a:pt x="232" y="400"/>
                </a:lnTo>
                <a:lnTo>
                  <a:pt x="230" y="397"/>
                </a:lnTo>
                <a:lnTo>
                  <a:pt x="230" y="397"/>
                </a:lnTo>
                <a:lnTo>
                  <a:pt x="231" y="394"/>
                </a:lnTo>
                <a:lnTo>
                  <a:pt x="230" y="391"/>
                </a:lnTo>
                <a:lnTo>
                  <a:pt x="230" y="391"/>
                </a:lnTo>
                <a:lnTo>
                  <a:pt x="230" y="391"/>
                </a:lnTo>
                <a:lnTo>
                  <a:pt x="231" y="388"/>
                </a:lnTo>
                <a:lnTo>
                  <a:pt x="230" y="387"/>
                </a:lnTo>
                <a:lnTo>
                  <a:pt x="229" y="386"/>
                </a:lnTo>
                <a:lnTo>
                  <a:pt x="228" y="386"/>
                </a:lnTo>
                <a:lnTo>
                  <a:pt x="228" y="386"/>
                </a:lnTo>
                <a:lnTo>
                  <a:pt x="236" y="371"/>
                </a:lnTo>
                <a:lnTo>
                  <a:pt x="243" y="362"/>
                </a:lnTo>
                <a:lnTo>
                  <a:pt x="251" y="353"/>
                </a:lnTo>
                <a:lnTo>
                  <a:pt x="251" y="353"/>
                </a:lnTo>
                <a:lnTo>
                  <a:pt x="260" y="344"/>
                </a:lnTo>
                <a:lnTo>
                  <a:pt x="263" y="339"/>
                </a:lnTo>
                <a:lnTo>
                  <a:pt x="265" y="336"/>
                </a:lnTo>
                <a:lnTo>
                  <a:pt x="266" y="329"/>
                </a:lnTo>
                <a:lnTo>
                  <a:pt x="266" y="320"/>
                </a:lnTo>
                <a:lnTo>
                  <a:pt x="267" y="320"/>
                </a:lnTo>
                <a:lnTo>
                  <a:pt x="267" y="320"/>
                </a:lnTo>
                <a:lnTo>
                  <a:pt x="269" y="320"/>
                </a:lnTo>
                <a:lnTo>
                  <a:pt x="273" y="319"/>
                </a:lnTo>
                <a:lnTo>
                  <a:pt x="273" y="319"/>
                </a:lnTo>
                <a:lnTo>
                  <a:pt x="273" y="319"/>
                </a:lnTo>
                <a:lnTo>
                  <a:pt x="275" y="318"/>
                </a:lnTo>
                <a:lnTo>
                  <a:pt x="277" y="317"/>
                </a:lnTo>
                <a:lnTo>
                  <a:pt x="277" y="317"/>
                </a:lnTo>
                <a:lnTo>
                  <a:pt x="280" y="316"/>
                </a:lnTo>
                <a:lnTo>
                  <a:pt x="283" y="314"/>
                </a:lnTo>
                <a:lnTo>
                  <a:pt x="284" y="312"/>
                </a:lnTo>
                <a:lnTo>
                  <a:pt x="284" y="312"/>
                </a:lnTo>
                <a:lnTo>
                  <a:pt x="293" y="313"/>
                </a:lnTo>
                <a:lnTo>
                  <a:pt x="302" y="312"/>
                </a:lnTo>
                <a:lnTo>
                  <a:pt x="303" y="314"/>
                </a:lnTo>
                <a:lnTo>
                  <a:pt x="303" y="314"/>
                </a:lnTo>
                <a:lnTo>
                  <a:pt x="306" y="316"/>
                </a:lnTo>
                <a:lnTo>
                  <a:pt x="310" y="317"/>
                </a:lnTo>
                <a:lnTo>
                  <a:pt x="310" y="317"/>
                </a:lnTo>
                <a:lnTo>
                  <a:pt x="312" y="318"/>
                </a:lnTo>
                <a:lnTo>
                  <a:pt x="314" y="319"/>
                </a:lnTo>
                <a:lnTo>
                  <a:pt x="314" y="319"/>
                </a:lnTo>
                <a:lnTo>
                  <a:pt x="314" y="319"/>
                </a:lnTo>
                <a:lnTo>
                  <a:pt x="316" y="320"/>
                </a:lnTo>
                <a:lnTo>
                  <a:pt x="319" y="320"/>
                </a:lnTo>
                <a:lnTo>
                  <a:pt x="319" y="320"/>
                </a:lnTo>
                <a:lnTo>
                  <a:pt x="319" y="320"/>
                </a:lnTo>
                <a:lnTo>
                  <a:pt x="319" y="329"/>
                </a:lnTo>
                <a:lnTo>
                  <a:pt x="321" y="336"/>
                </a:lnTo>
                <a:lnTo>
                  <a:pt x="324" y="339"/>
                </a:lnTo>
                <a:lnTo>
                  <a:pt x="327" y="344"/>
                </a:lnTo>
                <a:lnTo>
                  <a:pt x="335" y="353"/>
                </a:lnTo>
                <a:lnTo>
                  <a:pt x="335" y="353"/>
                </a:lnTo>
                <a:lnTo>
                  <a:pt x="344" y="362"/>
                </a:lnTo>
                <a:lnTo>
                  <a:pt x="350" y="371"/>
                </a:lnTo>
                <a:lnTo>
                  <a:pt x="359" y="386"/>
                </a:lnTo>
                <a:lnTo>
                  <a:pt x="359" y="386"/>
                </a:lnTo>
                <a:close/>
                <a:moveTo>
                  <a:pt x="307" y="279"/>
                </a:moveTo>
                <a:lnTo>
                  <a:pt x="307" y="279"/>
                </a:lnTo>
                <a:lnTo>
                  <a:pt x="301" y="281"/>
                </a:lnTo>
                <a:lnTo>
                  <a:pt x="296" y="282"/>
                </a:lnTo>
                <a:lnTo>
                  <a:pt x="292" y="283"/>
                </a:lnTo>
                <a:lnTo>
                  <a:pt x="286" y="282"/>
                </a:lnTo>
                <a:lnTo>
                  <a:pt x="281" y="280"/>
                </a:lnTo>
                <a:lnTo>
                  <a:pt x="277" y="277"/>
                </a:lnTo>
                <a:lnTo>
                  <a:pt x="273" y="273"/>
                </a:lnTo>
                <a:lnTo>
                  <a:pt x="269" y="269"/>
                </a:lnTo>
                <a:lnTo>
                  <a:pt x="269" y="269"/>
                </a:lnTo>
                <a:lnTo>
                  <a:pt x="267" y="264"/>
                </a:lnTo>
                <a:lnTo>
                  <a:pt x="266" y="259"/>
                </a:lnTo>
                <a:lnTo>
                  <a:pt x="266" y="253"/>
                </a:lnTo>
                <a:lnTo>
                  <a:pt x="267" y="248"/>
                </a:lnTo>
                <a:lnTo>
                  <a:pt x="268" y="244"/>
                </a:lnTo>
                <a:lnTo>
                  <a:pt x="271" y="239"/>
                </a:lnTo>
                <a:lnTo>
                  <a:pt x="275" y="235"/>
                </a:lnTo>
                <a:lnTo>
                  <a:pt x="280" y="232"/>
                </a:lnTo>
                <a:lnTo>
                  <a:pt x="280" y="232"/>
                </a:lnTo>
                <a:lnTo>
                  <a:pt x="284" y="230"/>
                </a:lnTo>
                <a:lnTo>
                  <a:pt x="290" y="229"/>
                </a:lnTo>
                <a:lnTo>
                  <a:pt x="295" y="228"/>
                </a:lnTo>
                <a:lnTo>
                  <a:pt x="300" y="229"/>
                </a:lnTo>
                <a:lnTo>
                  <a:pt x="306" y="231"/>
                </a:lnTo>
                <a:lnTo>
                  <a:pt x="310" y="234"/>
                </a:lnTo>
                <a:lnTo>
                  <a:pt x="313" y="237"/>
                </a:lnTo>
                <a:lnTo>
                  <a:pt x="316" y="242"/>
                </a:lnTo>
                <a:lnTo>
                  <a:pt x="316" y="242"/>
                </a:lnTo>
                <a:lnTo>
                  <a:pt x="319" y="247"/>
                </a:lnTo>
                <a:lnTo>
                  <a:pt x="320" y="252"/>
                </a:lnTo>
                <a:lnTo>
                  <a:pt x="320" y="258"/>
                </a:lnTo>
                <a:lnTo>
                  <a:pt x="319" y="263"/>
                </a:lnTo>
                <a:lnTo>
                  <a:pt x="317" y="267"/>
                </a:lnTo>
                <a:lnTo>
                  <a:pt x="315" y="271"/>
                </a:lnTo>
                <a:lnTo>
                  <a:pt x="311" y="276"/>
                </a:lnTo>
                <a:lnTo>
                  <a:pt x="307" y="279"/>
                </a:lnTo>
                <a:lnTo>
                  <a:pt x="307" y="279"/>
                </a:lnTo>
                <a:close/>
                <a:moveTo>
                  <a:pt x="391" y="384"/>
                </a:moveTo>
                <a:lnTo>
                  <a:pt x="391" y="383"/>
                </a:lnTo>
                <a:lnTo>
                  <a:pt x="391" y="383"/>
                </a:lnTo>
                <a:lnTo>
                  <a:pt x="387" y="381"/>
                </a:lnTo>
                <a:lnTo>
                  <a:pt x="384" y="380"/>
                </a:lnTo>
                <a:lnTo>
                  <a:pt x="384" y="380"/>
                </a:lnTo>
                <a:lnTo>
                  <a:pt x="382" y="379"/>
                </a:lnTo>
                <a:lnTo>
                  <a:pt x="380" y="378"/>
                </a:lnTo>
                <a:lnTo>
                  <a:pt x="380" y="378"/>
                </a:lnTo>
                <a:lnTo>
                  <a:pt x="380" y="378"/>
                </a:lnTo>
                <a:lnTo>
                  <a:pt x="378" y="377"/>
                </a:lnTo>
                <a:lnTo>
                  <a:pt x="375" y="377"/>
                </a:lnTo>
                <a:lnTo>
                  <a:pt x="374" y="377"/>
                </a:lnTo>
                <a:lnTo>
                  <a:pt x="374" y="377"/>
                </a:lnTo>
                <a:lnTo>
                  <a:pt x="365" y="363"/>
                </a:lnTo>
                <a:lnTo>
                  <a:pt x="360" y="352"/>
                </a:lnTo>
                <a:lnTo>
                  <a:pt x="357" y="340"/>
                </a:lnTo>
                <a:lnTo>
                  <a:pt x="357" y="340"/>
                </a:lnTo>
                <a:lnTo>
                  <a:pt x="353" y="329"/>
                </a:lnTo>
                <a:lnTo>
                  <a:pt x="351" y="323"/>
                </a:lnTo>
                <a:lnTo>
                  <a:pt x="349" y="320"/>
                </a:lnTo>
                <a:lnTo>
                  <a:pt x="343" y="315"/>
                </a:lnTo>
                <a:lnTo>
                  <a:pt x="336" y="311"/>
                </a:lnTo>
                <a:lnTo>
                  <a:pt x="336" y="311"/>
                </a:lnTo>
                <a:lnTo>
                  <a:pt x="336" y="311"/>
                </a:lnTo>
                <a:lnTo>
                  <a:pt x="338" y="309"/>
                </a:lnTo>
                <a:lnTo>
                  <a:pt x="337" y="305"/>
                </a:lnTo>
                <a:lnTo>
                  <a:pt x="337" y="305"/>
                </a:lnTo>
                <a:lnTo>
                  <a:pt x="337" y="305"/>
                </a:lnTo>
                <a:lnTo>
                  <a:pt x="338" y="303"/>
                </a:lnTo>
                <a:lnTo>
                  <a:pt x="337" y="300"/>
                </a:lnTo>
                <a:lnTo>
                  <a:pt x="337" y="300"/>
                </a:lnTo>
                <a:lnTo>
                  <a:pt x="340" y="297"/>
                </a:lnTo>
                <a:lnTo>
                  <a:pt x="338" y="294"/>
                </a:lnTo>
                <a:lnTo>
                  <a:pt x="337" y="292"/>
                </a:lnTo>
                <a:lnTo>
                  <a:pt x="337" y="292"/>
                </a:lnTo>
                <a:lnTo>
                  <a:pt x="343" y="284"/>
                </a:lnTo>
                <a:lnTo>
                  <a:pt x="346" y="276"/>
                </a:lnTo>
                <a:lnTo>
                  <a:pt x="349" y="276"/>
                </a:lnTo>
                <a:lnTo>
                  <a:pt x="349" y="276"/>
                </a:lnTo>
                <a:lnTo>
                  <a:pt x="352" y="275"/>
                </a:lnTo>
                <a:lnTo>
                  <a:pt x="354" y="271"/>
                </a:lnTo>
                <a:lnTo>
                  <a:pt x="354" y="271"/>
                </a:lnTo>
                <a:lnTo>
                  <a:pt x="357" y="271"/>
                </a:lnTo>
                <a:lnTo>
                  <a:pt x="359" y="269"/>
                </a:lnTo>
                <a:lnTo>
                  <a:pt x="359" y="269"/>
                </a:lnTo>
                <a:lnTo>
                  <a:pt x="359" y="269"/>
                </a:lnTo>
                <a:lnTo>
                  <a:pt x="361" y="268"/>
                </a:lnTo>
                <a:lnTo>
                  <a:pt x="363" y="265"/>
                </a:lnTo>
                <a:lnTo>
                  <a:pt x="363" y="265"/>
                </a:lnTo>
                <a:lnTo>
                  <a:pt x="363" y="265"/>
                </a:lnTo>
                <a:lnTo>
                  <a:pt x="369" y="269"/>
                </a:lnTo>
                <a:lnTo>
                  <a:pt x="377" y="271"/>
                </a:lnTo>
                <a:lnTo>
                  <a:pt x="381" y="271"/>
                </a:lnTo>
                <a:lnTo>
                  <a:pt x="386" y="270"/>
                </a:lnTo>
                <a:lnTo>
                  <a:pt x="399" y="267"/>
                </a:lnTo>
                <a:lnTo>
                  <a:pt x="399" y="267"/>
                </a:lnTo>
                <a:lnTo>
                  <a:pt x="411" y="265"/>
                </a:lnTo>
                <a:lnTo>
                  <a:pt x="422" y="264"/>
                </a:lnTo>
                <a:lnTo>
                  <a:pt x="438" y="264"/>
                </a:lnTo>
                <a:lnTo>
                  <a:pt x="438" y="265"/>
                </a:lnTo>
                <a:lnTo>
                  <a:pt x="438" y="265"/>
                </a:lnTo>
                <a:lnTo>
                  <a:pt x="439" y="268"/>
                </a:lnTo>
                <a:lnTo>
                  <a:pt x="443" y="269"/>
                </a:lnTo>
                <a:lnTo>
                  <a:pt x="443" y="269"/>
                </a:lnTo>
                <a:lnTo>
                  <a:pt x="443" y="269"/>
                </a:lnTo>
                <a:lnTo>
                  <a:pt x="444" y="271"/>
                </a:lnTo>
                <a:lnTo>
                  <a:pt x="447" y="271"/>
                </a:lnTo>
                <a:lnTo>
                  <a:pt x="447" y="271"/>
                </a:lnTo>
                <a:lnTo>
                  <a:pt x="449" y="275"/>
                </a:lnTo>
                <a:lnTo>
                  <a:pt x="452" y="276"/>
                </a:lnTo>
                <a:lnTo>
                  <a:pt x="453" y="276"/>
                </a:lnTo>
                <a:lnTo>
                  <a:pt x="453" y="276"/>
                </a:lnTo>
                <a:lnTo>
                  <a:pt x="450" y="292"/>
                </a:lnTo>
                <a:lnTo>
                  <a:pt x="446" y="306"/>
                </a:lnTo>
                <a:lnTo>
                  <a:pt x="440" y="321"/>
                </a:lnTo>
                <a:lnTo>
                  <a:pt x="433" y="335"/>
                </a:lnTo>
                <a:lnTo>
                  <a:pt x="425" y="349"/>
                </a:lnTo>
                <a:lnTo>
                  <a:pt x="415" y="362"/>
                </a:lnTo>
                <a:lnTo>
                  <a:pt x="403" y="373"/>
                </a:lnTo>
                <a:lnTo>
                  <a:pt x="391" y="384"/>
                </a:lnTo>
                <a:lnTo>
                  <a:pt x="391" y="384"/>
                </a:lnTo>
                <a:close/>
                <a:moveTo>
                  <a:pt x="453" y="235"/>
                </a:moveTo>
                <a:lnTo>
                  <a:pt x="452" y="235"/>
                </a:lnTo>
                <a:lnTo>
                  <a:pt x="452" y="235"/>
                </a:lnTo>
                <a:lnTo>
                  <a:pt x="449" y="236"/>
                </a:lnTo>
                <a:lnTo>
                  <a:pt x="447" y="239"/>
                </a:lnTo>
                <a:lnTo>
                  <a:pt x="447" y="239"/>
                </a:lnTo>
                <a:lnTo>
                  <a:pt x="444" y="239"/>
                </a:lnTo>
                <a:lnTo>
                  <a:pt x="443" y="242"/>
                </a:lnTo>
                <a:lnTo>
                  <a:pt x="443" y="242"/>
                </a:lnTo>
                <a:lnTo>
                  <a:pt x="443" y="242"/>
                </a:lnTo>
                <a:lnTo>
                  <a:pt x="439" y="243"/>
                </a:lnTo>
                <a:lnTo>
                  <a:pt x="438" y="246"/>
                </a:lnTo>
                <a:lnTo>
                  <a:pt x="438" y="247"/>
                </a:lnTo>
                <a:lnTo>
                  <a:pt x="438" y="247"/>
                </a:lnTo>
                <a:lnTo>
                  <a:pt x="422" y="247"/>
                </a:lnTo>
                <a:lnTo>
                  <a:pt x="411" y="246"/>
                </a:lnTo>
                <a:lnTo>
                  <a:pt x="399" y="244"/>
                </a:lnTo>
                <a:lnTo>
                  <a:pt x="399" y="244"/>
                </a:lnTo>
                <a:lnTo>
                  <a:pt x="386" y="241"/>
                </a:lnTo>
                <a:lnTo>
                  <a:pt x="381" y="239"/>
                </a:lnTo>
                <a:lnTo>
                  <a:pt x="377" y="239"/>
                </a:lnTo>
                <a:lnTo>
                  <a:pt x="369" y="242"/>
                </a:lnTo>
                <a:lnTo>
                  <a:pt x="363" y="246"/>
                </a:lnTo>
                <a:lnTo>
                  <a:pt x="363" y="246"/>
                </a:lnTo>
                <a:lnTo>
                  <a:pt x="363" y="246"/>
                </a:lnTo>
                <a:lnTo>
                  <a:pt x="361" y="243"/>
                </a:lnTo>
                <a:lnTo>
                  <a:pt x="359" y="242"/>
                </a:lnTo>
                <a:lnTo>
                  <a:pt x="359" y="242"/>
                </a:lnTo>
                <a:lnTo>
                  <a:pt x="359" y="242"/>
                </a:lnTo>
                <a:lnTo>
                  <a:pt x="357" y="239"/>
                </a:lnTo>
                <a:lnTo>
                  <a:pt x="354" y="239"/>
                </a:lnTo>
                <a:lnTo>
                  <a:pt x="354" y="239"/>
                </a:lnTo>
                <a:lnTo>
                  <a:pt x="352" y="236"/>
                </a:lnTo>
                <a:lnTo>
                  <a:pt x="349" y="235"/>
                </a:lnTo>
                <a:lnTo>
                  <a:pt x="346" y="235"/>
                </a:lnTo>
                <a:lnTo>
                  <a:pt x="346" y="235"/>
                </a:lnTo>
                <a:lnTo>
                  <a:pt x="343" y="227"/>
                </a:lnTo>
                <a:lnTo>
                  <a:pt x="343" y="227"/>
                </a:lnTo>
                <a:lnTo>
                  <a:pt x="337" y="219"/>
                </a:lnTo>
                <a:lnTo>
                  <a:pt x="338" y="217"/>
                </a:lnTo>
                <a:lnTo>
                  <a:pt x="338" y="217"/>
                </a:lnTo>
                <a:lnTo>
                  <a:pt x="340" y="214"/>
                </a:lnTo>
                <a:lnTo>
                  <a:pt x="337" y="211"/>
                </a:lnTo>
                <a:lnTo>
                  <a:pt x="337" y="211"/>
                </a:lnTo>
                <a:lnTo>
                  <a:pt x="338" y="208"/>
                </a:lnTo>
                <a:lnTo>
                  <a:pt x="337" y="205"/>
                </a:lnTo>
                <a:lnTo>
                  <a:pt x="337" y="205"/>
                </a:lnTo>
                <a:lnTo>
                  <a:pt x="337" y="205"/>
                </a:lnTo>
                <a:lnTo>
                  <a:pt x="338" y="202"/>
                </a:lnTo>
                <a:lnTo>
                  <a:pt x="337" y="201"/>
                </a:lnTo>
                <a:lnTo>
                  <a:pt x="336" y="200"/>
                </a:lnTo>
                <a:lnTo>
                  <a:pt x="336" y="200"/>
                </a:lnTo>
                <a:lnTo>
                  <a:pt x="336" y="200"/>
                </a:lnTo>
                <a:lnTo>
                  <a:pt x="343" y="196"/>
                </a:lnTo>
                <a:lnTo>
                  <a:pt x="349" y="191"/>
                </a:lnTo>
                <a:lnTo>
                  <a:pt x="351" y="186"/>
                </a:lnTo>
                <a:lnTo>
                  <a:pt x="353" y="182"/>
                </a:lnTo>
                <a:lnTo>
                  <a:pt x="357" y="170"/>
                </a:lnTo>
                <a:lnTo>
                  <a:pt x="357" y="170"/>
                </a:lnTo>
                <a:lnTo>
                  <a:pt x="360" y="159"/>
                </a:lnTo>
                <a:lnTo>
                  <a:pt x="365" y="148"/>
                </a:lnTo>
                <a:lnTo>
                  <a:pt x="374" y="134"/>
                </a:lnTo>
                <a:lnTo>
                  <a:pt x="375" y="134"/>
                </a:lnTo>
                <a:lnTo>
                  <a:pt x="375" y="134"/>
                </a:lnTo>
                <a:lnTo>
                  <a:pt x="378" y="134"/>
                </a:lnTo>
                <a:lnTo>
                  <a:pt x="380" y="133"/>
                </a:lnTo>
                <a:lnTo>
                  <a:pt x="380" y="133"/>
                </a:lnTo>
                <a:lnTo>
                  <a:pt x="380" y="133"/>
                </a:lnTo>
                <a:lnTo>
                  <a:pt x="382" y="132"/>
                </a:lnTo>
                <a:lnTo>
                  <a:pt x="384" y="131"/>
                </a:lnTo>
                <a:lnTo>
                  <a:pt x="384" y="131"/>
                </a:lnTo>
                <a:lnTo>
                  <a:pt x="387" y="130"/>
                </a:lnTo>
                <a:lnTo>
                  <a:pt x="391" y="128"/>
                </a:lnTo>
                <a:lnTo>
                  <a:pt x="391" y="127"/>
                </a:lnTo>
                <a:lnTo>
                  <a:pt x="391" y="127"/>
                </a:lnTo>
                <a:lnTo>
                  <a:pt x="402" y="137"/>
                </a:lnTo>
                <a:lnTo>
                  <a:pt x="414" y="148"/>
                </a:lnTo>
                <a:lnTo>
                  <a:pt x="423" y="161"/>
                </a:lnTo>
                <a:lnTo>
                  <a:pt x="433" y="175"/>
                </a:lnTo>
                <a:lnTo>
                  <a:pt x="433" y="175"/>
                </a:lnTo>
                <a:lnTo>
                  <a:pt x="440" y="190"/>
                </a:lnTo>
                <a:lnTo>
                  <a:pt x="446" y="204"/>
                </a:lnTo>
                <a:lnTo>
                  <a:pt x="450" y="219"/>
                </a:lnTo>
                <a:lnTo>
                  <a:pt x="453" y="235"/>
                </a:lnTo>
                <a:lnTo>
                  <a:pt x="453" y="235"/>
                </a:lnTo>
                <a:close/>
                <a:moveTo>
                  <a:pt x="282" y="236"/>
                </a:moveTo>
                <a:lnTo>
                  <a:pt x="282" y="236"/>
                </a:lnTo>
                <a:lnTo>
                  <a:pt x="278" y="238"/>
                </a:lnTo>
                <a:lnTo>
                  <a:pt x="276" y="242"/>
                </a:lnTo>
                <a:lnTo>
                  <a:pt x="273" y="246"/>
                </a:lnTo>
                <a:lnTo>
                  <a:pt x="271" y="250"/>
                </a:lnTo>
                <a:lnTo>
                  <a:pt x="270" y="254"/>
                </a:lnTo>
                <a:lnTo>
                  <a:pt x="271" y="259"/>
                </a:lnTo>
                <a:lnTo>
                  <a:pt x="271" y="263"/>
                </a:lnTo>
                <a:lnTo>
                  <a:pt x="274" y="266"/>
                </a:lnTo>
                <a:lnTo>
                  <a:pt x="274" y="266"/>
                </a:lnTo>
                <a:lnTo>
                  <a:pt x="277" y="270"/>
                </a:lnTo>
                <a:lnTo>
                  <a:pt x="280" y="273"/>
                </a:lnTo>
                <a:lnTo>
                  <a:pt x="283" y="276"/>
                </a:lnTo>
                <a:lnTo>
                  <a:pt x="287" y="277"/>
                </a:lnTo>
                <a:lnTo>
                  <a:pt x="292" y="278"/>
                </a:lnTo>
                <a:lnTo>
                  <a:pt x="296" y="278"/>
                </a:lnTo>
                <a:lnTo>
                  <a:pt x="300" y="277"/>
                </a:lnTo>
                <a:lnTo>
                  <a:pt x="304" y="275"/>
                </a:lnTo>
                <a:lnTo>
                  <a:pt x="304" y="275"/>
                </a:lnTo>
                <a:lnTo>
                  <a:pt x="308" y="272"/>
                </a:lnTo>
                <a:lnTo>
                  <a:pt x="311" y="269"/>
                </a:lnTo>
                <a:lnTo>
                  <a:pt x="313" y="265"/>
                </a:lnTo>
                <a:lnTo>
                  <a:pt x="314" y="261"/>
                </a:lnTo>
                <a:lnTo>
                  <a:pt x="315" y="256"/>
                </a:lnTo>
                <a:lnTo>
                  <a:pt x="315" y="252"/>
                </a:lnTo>
                <a:lnTo>
                  <a:pt x="314" y="248"/>
                </a:lnTo>
                <a:lnTo>
                  <a:pt x="312" y="245"/>
                </a:lnTo>
                <a:lnTo>
                  <a:pt x="312" y="245"/>
                </a:lnTo>
                <a:lnTo>
                  <a:pt x="310" y="241"/>
                </a:lnTo>
                <a:lnTo>
                  <a:pt x="307" y="237"/>
                </a:lnTo>
                <a:lnTo>
                  <a:pt x="302" y="235"/>
                </a:lnTo>
                <a:lnTo>
                  <a:pt x="299" y="234"/>
                </a:lnTo>
                <a:lnTo>
                  <a:pt x="295" y="233"/>
                </a:lnTo>
                <a:lnTo>
                  <a:pt x="291" y="233"/>
                </a:lnTo>
                <a:lnTo>
                  <a:pt x="286" y="234"/>
                </a:lnTo>
                <a:lnTo>
                  <a:pt x="282" y="236"/>
                </a:lnTo>
                <a:lnTo>
                  <a:pt x="282" y="236"/>
                </a:lnTo>
                <a:close/>
              </a:path>
            </a:pathLst>
          </a:custGeom>
          <a:solidFill>
            <a:srgbClr val="81BC00"/>
          </a:solidFill>
          <a:ln>
            <a:noFill/>
          </a:ln>
        </p:spPr>
        <p:txBody>
          <a:bodyPr vert="horz" wrap="square" lIns="110837" tIns="55418" rIns="110837" bIns="55418" numCol="1" anchor="t" anchorCtr="0" compatLnSpc="1">
            <a:prstTxWarp prst="textNoShape">
              <a:avLst/>
            </a:prstTxWarp>
          </a:bodyPr>
          <a:lstStyle/>
          <a:p>
            <a:pPr defTabSz="1108392">
              <a:defRPr/>
            </a:pPr>
            <a:endParaRPr lang="en-US" sz="2182" kern="0" dirty="0">
              <a:solidFill>
                <a:prstClr val="black"/>
              </a:solidFill>
              <a:latin typeface="Arial" panose="020B0604020202020204" pitchFamily="34" charset="0"/>
              <a:cs typeface="Arial" panose="020B0604020202020204" pitchFamily="34" charset="0"/>
            </a:endParaRPr>
          </a:p>
        </p:txBody>
      </p:sp>
      <p:sp>
        <p:nvSpPr>
          <p:cNvPr id="29" name="Freeform 261"/>
          <p:cNvSpPr>
            <a:spLocks noEditPoints="1"/>
          </p:cNvSpPr>
          <p:nvPr/>
        </p:nvSpPr>
        <p:spPr bwMode="auto">
          <a:xfrm>
            <a:off x="5461126" y="4220751"/>
            <a:ext cx="288175" cy="221673"/>
          </a:xfrm>
          <a:custGeom>
            <a:avLst/>
            <a:gdLst>
              <a:gd name="T0" fmla="*/ 351 w 415"/>
              <a:gd name="T1" fmla="*/ 37 h 321"/>
              <a:gd name="T2" fmla="*/ 313 w 415"/>
              <a:gd name="T3" fmla="*/ 18 h 321"/>
              <a:gd name="T4" fmla="*/ 273 w 415"/>
              <a:gd name="T5" fmla="*/ 5 h 321"/>
              <a:gd name="T6" fmla="*/ 230 w 415"/>
              <a:gd name="T7" fmla="*/ 0 h 321"/>
              <a:gd name="T8" fmla="*/ 184 w 415"/>
              <a:gd name="T9" fmla="*/ 2 h 321"/>
              <a:gd name="T10" fmla="*/ 137 w 415"/>
              <a:gd name="T11" fmla="*/ 11 h 321"/>
              <a:gd name="T12" fmla="*/ 112 w 415"/>
              <a:gd name="T13" fmla="*/ 21 h 321"/>
              <a:gd name="T14" fmla="*/ 76 w 415"/>
              <a:gd name="T15" fmla="*/ 44 h 321"/>
              <a:gd name="T16" fmla="*/ 45 w 415"/>
              <a:gd name="T17" fmla="*/ 75 h 321"/>
              <a:gd name="T18" fmla="*/ 21 w 415"/>
              <a:gd name="T19" fmla="*/ 111 h 321"/>
              <a:gd name="T20" fmla="*/ 6 w 415"/>
              <a:gd name="T21" fmla="*/ 149 h 321"/>
              <a:gd name="T22" fmla="*/ 2 w 415"/>
              <a:gd name="T23" fmla="*/ 175 h 321"/>
              <a:gd name="T24" fmla="*/ 5 w 415"/>
              <a:gd name="T25" fmla="*/ 217 h 321"/>
              <a:gd name="T26" fmla="*/ 22 w 415"/>
              <a:gd name="T27" fmla="*/ 256 h 321"/>
              <a:gd name="T28" fmla="*/ 52 w 415"/>
              <a:gd name="T29" fmla="*/ 287 h 321"/>
              <a:gd name="T30" fmla="*/ 93 w 415"/>
              <a:gd name="T31" fmla="*/ 309 h 321"/>
              <a:gd name="T32" fmla="*/ 145 w 415"/>
              <a:gd name="T33" fmla="*/ 320 h 321"/>
              <a:gd name="T34" fmla="*/ 185 w 415"/>
              <a:gd name="T35" fmla="*/ 320 h 321"/>
              <a:gd name="T36" fmla="*/ 239 w 415"/>
              <a:gd name="T37" fmla="*/ 311 h 321"/>
              <a:gd name="T38" fmla="*/ 278 w 415"/>
              <a:gd name="T39" fmla="*/ 296 h 321"/>
              <a:gd name="T40" fmla="*/ 304 w 415"/>
              <a:gd name="T41" fmla="*/ 278 h 321"/>
              <a:gd name="T42" fmla="*/ 319 w 415"/>
              <a:gd name="T43" fmla="*/ 261 h 321"/>
              <a:gd name="T44" fmla="*/ 325 w 415"/>
              <a:gd name="T45" fmla="*/ 247 h 321"/>
              <a:gd name="T46" fmla="*/ 324 w 415"/>
              <a:gd name="T47" fmla="*/ 241 h 321"/>
              <a:gd name="T48" fmla="*/ 307 w 415"/>
              <a:gd name="T49" fmla="*/ 213 h 321"/>
              <a:gd name="T50" fmla="*/ 299 w 415"/>
              <a:gd name="T51" fmla="*/ 191 h 321"/>
              <a:gd name="T52" fmla="*/ 304 w 415"/>
              <a:gd name="T53" fmla="*/ 173 h 321"/>
              <a:gd name="T54" fmla="*/ 316 w 415"/>
              <a:gd name="T55" fmla="*/ 160 h 321"/>
              <a:gd name="T56" fmla="*/ 336 w 415"/>
              <a:gd name="T57" fmla="*/ 149 h 321"/>
              <a:gd name="T58" fmla="*/ 355 w 415"/>
              <a:gd name="T59" fmla="*/ 147 h 321"/>
              <a:gd name="T60" fmla="*/ 383 w 415"/>
              <a:gd name="T61" fmla="*/ 155 h 321"/>
              <a:gd name="T62" fmla="*/ 400 w 415"/>
              <a:gd name="T63" fmla="*/ 157 h 321"/>
              <a:gd name="T64" fmla="*/ 407 w 415"/>
              <a:gd name="T65" fmla="*/ 152 h 321"/>
              <a:gd name="T66" fmla="*/ 414 w 415"/>
              <a:gd name="T67" fmla="*/ 138 h 321"/>
              <a:gd name="T68" fmla="*/ 414 w 415"/>
              <a:gd name="T69" fmla="*/ 115 h 321"/>
              <a:gd name="T70" fmla="*/ 405 w 415"/>
              <a:gd name="T71" fmla="*/ 90 h 321"/>
              <a:gd name="T72" fmla="*/ 385 w 415"/>
              <a:gd name="T73" fmla="*/ 62 h 321"/>
              <a:gd name="T74" fmla="*/ 363 w 415"/>
              <a:gd name="T75" fmla="*/ 45 h 321"/>
              <a:gd name="T76" fmla="*/ 223 w 415"/>
              <a:gd name="T77" fmla="*/ 241 h 321"/>
              <a:gd name="T78" fmla="*/ 207 w 415"/>
              <a:gd name="T79" fmla="*/ 232 h 321"/>
              <a:gd name="T80" fmla="*/ 197 w 415"/>
              <a:gd name="T81" fmla="*/ 216 h 321"/>
              <a:gd name="T82" fmla="*/ 197 w 415"/>
              <a:gd name="T83" fmla="*/ 204 h 321"/>
              <a:gd name="T84" fmla="*/ 207 w 415"/>
              <a:gd name="T85" fmla="*/ 188 h 321"/>
              <a:gd name="T86" fmla="*/ 223 w 415"/>
              <a:gd name="T87" fmla="*/ 179 h 321"/>
              <a:gd name="T88" fmla="*/ 235 w 415"/>
              <a:gd name="T89" fmla="*/ 179 h 321"/>
              <a:gd name="T90" fmla="*/ 251 w 415"/>
              <a:gd name="T91" fmla="*/ 188 h 321"/>
              <a:gd name="T92" fmla="*/ 260 w 415"/>
              <a:gd name="T93" fmla="*/ 204 h 321"/>
              <a:gd name="T94" fmla="*/ 260 w 415"/>
              <a:gd name="T95" fmla="*/ 216 h 321"/>
              <a:gd name="T96" fmla="*/ 251 w 415"/>
              <a:gd name="T97" fmla="*/ 232 h 321"/>
              <a:gd name="T98" fmla="*/ 235 w 415"/>
              <a:gd name="T99" fmla="*/ 24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5" h="321">
                <a:moveTo>
                  <a:pt x="363" y="45"/>
                </a:moveTo>
                <a:lnTo>
                  <a:pt x="363" y="45"/>
                </a:lnTo>
                <a:lnTo>
                  <a:pt x="351" y="37"/>
                </a:lnTo>
                <a:lnTo>
                  <a:pt x="338" y="30"/>
                </a:lnTo>
                <a:lnTo>
                  <a:pt x="326" y="24"/>
                </a:lnTo>
                <a:lnTo>
                  <a:pt x="313" y="18"/>
                </a:lnTo>
                <a:lnTo>
                  <a:pt x="299" y="12"/>
                </a:lnTo>
                <a:lnTo>
                  <a:pt x="286" y="8"/>
                </a:lnTo>
                <a:lnTo>
                  <a:pt x="273" y="5"/>
                </a:lnTo>
                <a:lnTo>
                  <a:pt x="259" y="3"/>
                </a:lnTo>
                <a:lnTo>
                  <a:pt x="244" y="1"/>
                </a:lnTo>
                <a:lnTo>
                  <a:pt x="230" y="0"/>
                </a:lnTo>
                <a:lnTo>
                  <a:pt x="215" y="0"/>
                </a:lnTo>
                <a:lnTo>
                  <a:pt x="200" y="0"/>
                </a:lnTo>
                <a:lnTo>
                  <a:pt x="184" y="2"/>
                </a:lnTo>
                <a:lnTo>
                  <a:pt x="168" y="4"/>
                </a:lnTo>
                <a:lnTo>
                  <a:pt x="154" y="7"/>
                </a:lnTo>
                <a:lnTo>
                  <a:pt x="137" y="11"/>
                </a:lnTo>
                <a:lnTo>
                  <a:pt x="137" y="11"/>
                </a:lnTo>
                <a:lnTo>
                  <a:pt x="124" y="16"/>
                </a:lnTo>
                <a:lnTo>
                  <a:pt x="112" y="21"/>
                </a:lnTo>
                <a:lnTo>
                  <a:pt x="99" y="28"/>
                </a:lnTo>
                <a:lnTo>
                  <a:pt x="88" y="36"/>
                </a:lnTo>
                <a:lnTo>
                  <a:pt x="76" y="44"/>
                </a:lnTo>
                <a:lnTo>
                  <a:pt x="65" y="54"/>
                </a:lnTo>
                <a:lnTo>
                  <a:pt x="55" y="64"/>
                </a:lnTo>
                <a:lnTo>
                  <a:pt x="45" y="75"/>
                </a:lnTo>
                <a:lnTo>
                  <a:pt x="37" y="87"/>
                </a:lnTo>
                <a:lnTo>
                  <a:pt x="28" y="100"/>
                </a:lnTo>
                <a:lnTo>
                  <a:pt x="21" y="111"/>
                </a:lnTo>
                <a:lnTo>
                  <a:pt x="15" y="124"/>
                </a:lnTo>
                <a:lnTo>
                  <a:pt x="10" y="137"/>
                </a:lnTo>
                <a:lnTo>
                  <a:pt x="6" y="149"/>
                </a:lnTo>
                <a:lnTo>
                  <a:pt x="3" y="162"/>
                </a:lnTo>
                <a:lnTo>
                  <a:pt x="2" y="175"/>
                </a:lnTo>
                <a:lnTo>
                  <a:pt x="2" y="175"/>
                </a:lnTo>
                <a:lnTo>
                  <a:pt x="0" y="190"/>
                </a:lnTo>
                <a:lnTo>
                  <a:pt x="3" y="204"/>
                </a:lnTo>
                <a:lnTo>
                  <a:pt x="5" y="217"/>
                </a:lnTo>
                <a:lnTo>
                  <a:pt x="9" y="231"/>
                </a:lnTo>
                <a:lnTo>
                  <a:pt x="15" y="243"/>
                </a:lnTo>
                <a:lnTo>
                  <a:pt x="22" y="256"/>
                </a:lnTo>
                <a:lnTo>
                  <a:pt x="30" y="266"/>
                </a:lnTo>
                <a:lnTo>
                  <a:pt x="40" y="277"/>
                </a:lnTo>
                <a:lnTo>
                  <a:pt x="52" y="287"/>
                </a:lnTo>
                <a:lnTo>
                  <a:pt x="64" y="295"/>
                </a:lnTo>
                <a:lnTo>
                  <a:pt x="78" y="303"/>
                </a:lnTo>
                <a:lnTo>
                  <a:pt x="93" y="309"/>
                </a:lnTo>
                <a:lnTo>
                  <a:pt x="109" y="314"/>
                </a:lnTo>
                <a:lnTo>
                  <a:pt x="126" y="317"/>
                </a:lnTo>
                <a:lnTo>
                  <a:pt x="145" y="320"/>
                </a:lnTo>
                <a:lnTo>
                  <a:pt x="164" y="321"/>
                </a:lnTo>
                <a:lnTo>
                  <a:pt x="164" y="321"/>
                </a:lnTo>
                <a:lnTo>
                  <a:pt x="185" y="320"/>
                </a:lnTo>
                <a:lnTo>
                  <a:pt x="205" y="318"/>
                </a:lnTo>
                <a:lnTo>
                  <a:pt x="223" y="315"/>
                </a:lnTo>
                <a:lnTo>
                  <a:pt x="239" y="311"/>
                </a:lnTo>
                <a:lnTo>
                  <a:pt x="253" y="307"/>
                </a:lnTo>
                <a:lnTo>
                  <a:pt x="266" y="301"/>
                </a:lnTo>
                <a:lnTo>
                  <a:pt x="278" y="296"/>
                </a:lnTo>
                <a:lnTo>
                  <a:pt x="287" y="291"/>
                </a:lnTo>
                <a:lnTo>
                  <a:pt x="297" y="284"/>
                </a:lnTo>
                <a:lnTo>
                  <a:pt x="304" y="278"/>
                </a:lnTo>
                <a:lnTo>
                  <a:pt x="311" y="272"/>
                </a:lnTo>
                <a:lnTo>
                  <a:pt x="316" y="266"/>
                </a:lnTo>
                <a:lnTo>
                  <a:pt x="319" y="261"/>
                </a:lnTo>
                <a:lnTo>
                  <a:pt x="323" y="256"/>
                </a:lnTo>
                <a:lnTo>
                  <a:pt x="325" y="251"/>
                </a:lnTo>
                <a:lnTo>
                  <a:pt x="325" y="247"/>
                </a:lnTo>
                <a:lnTo>
                  <a:pt x="325" y="247"/>
                </a:lnTo>
                <a:lnTo>
                  <a:pt x="325" y="244"/>
                </a:lnTo>
                <a:lnTo>
                  <a:pt x="324" y="241"/>
                </a:lnTo>
                <a:lnTo>
                  <a:pt x="318" y="232"/>
                </a:lnTo>
                <a:lnTo>
                  <a:pt x="313" y="223"/>
                </a:lnTo>
                <a:lnTo>
                  <a:pt x="307" y="213"/>
                </a:lnTo>
                <a:lnTo>
                  <a:pt x="301" y="203"/>
                </a:lnTo>
                <a:lnTo>
                  <a:pt x="300" y="197"/>
                </a:lnTo>
                <a:lnTo>
                  <a:pt x="299" y="191"/>
                </a:lnTo>
                <a:lnTo>
                  <a:pt x="300" y="186"/>
                </a:lnTo>
                <a:lnTo>
                  <a:pt x="301" y="179"/>
                </a:lnTo>
                <a:lnTo>
                  <a:pt x="304" y="173"/>
                </a:lnTo>
                <a:lnTo>
                  <a:pt x="310" y="168"/>
                </a:lnTo>
                <a:lnTo>
                  <a:pt x="310" y="168"/>
                </a:lnTo>
                <a:lnTo>
                  <a:pt x="316" y="160"/>
                </a:lnTo>
                <a:lnTo>
                  <a:pt x="324" y="156"/>
                </a:lnTo>
                <a:lnTo>
                  <a:pt x="330" y="152"/>
                </a:lnTo>
                <a:lnTo>
                  <a:pt x="336" y="149"/>
                </a:lnTo>
                <a:lnTo>
                  <a:pt x="343" y="147"/>
                </a:lnTo>
                <a:lnTo>
                  <a:pt x="349" y="147"/>
                </a:lnTo>
                <a:lnTo>
                  <a:pt x="355" y="147"/>
                </a:lnTo>
                <a:lnTo>
                  <a:pt x="361" y="148"/>
                </a:lnTo>
                <a:lnTo>
                  <a:pt x="372" y="152"/>
                </a:lnTo>
                <a:lnTo>
                  <a:pt x="383" y="155"/>
                </a:lnTo>
                <a:lnTo>
                  <a:pt x="392" y="157"/>
                </a:lnTo>
                <a:lnTo>
                  <a:pt x="396" y="157"/>
                </a:lnTo>
                <a:lnTo>
                  <a:pt x="400" y="157"/>
                </a:lnTo>
                <a:lnTo>
                  <a:pt x="400" y="157"/>
                </a:lnTo>
                <a:lnTo>
                  <a:pt x="403" y="155"/>
                </a:lnTo>
                <a:lnTo>
                  <a:pt x="407" y="152"/>
                </a:lnTo>
                <a:lnTo>
                  <a:pt x="410" y="148"/>
                </a:lnTo>
                <a:lnTo>
                  <a:pt x="412" y="143"/>
                </a:lnTo>
                <a:lnTo>
                  <a:pt x="414" y="138"/>
                </a:lnTo>
                <a:lnTo>
                  <a:pt x="415" y="130"/>
                </a:lnTo>
                <a:lnTo>
                  <a:pt x="415" y="124"/>
                </a:lnTo>
                <a:lnTo>
                  <a:pt x="414" y="115"/>
                </a:lnTo>
                <a:lnTo>
                  <a:pt x="413" y="107"/>
                </a:lnTo>
                <a:lnTo>
                  <a:pt x="410" y="98"/>
                </a:lnTo>
                <a:lnTo>
                  <a:pt x="405" y="90"/>
                </a:lnTo>
                <a:lnTo>
                  <a:pt x="400" y="80"/>
                </a:lnTo>
                <a:lnTo>
                  <a:pt x="394" y="72"/>
                </a:lnTo>
                <a:lnTo>
                  <a:pt x="385" y="62"/>
                </a:lnTo>
                <a:lnTo>
                  <a:pt x="375" y="54"/>
                </a:lnTo>
                <a:lnTo>
                  <a:pt x="363" y="45"/>
                </a:lnTo>
                <a:lnTo>
                  <a:pt x="363" y="45"/>
                </a:lnTo>
                <a:close/>
                <a:moveTo>
                  <a:pt x="229" y="242"/>
                </a:moveTo>
                <a:lnTo>
                  <a:pt x="229" y="242"/>
                </a:lnTo>
                <a:lnTo>
                  <a:pt x="223" y="241"/>
                </a:lnTo>
                <a:lnTo>
                  <a:pt x="216" y="240"/>
                </a:lnTo>
                <a:lnTo>
                  <a:pt x="211" y="237"/>
                </a:lnTo>
                <a:lnTo>
                  <a:pt x="207" y="232"/>
                </a:lnTo>
                <a:lnTo>
                  <a:pt x="202" y="228"/>
                </a:lnTo>
                <a:lnTo>
                  <a:pt x="199" y="223"/>
                </a:lnTo>
                <a:lnTo>
                  <a:pt x="197" y="216"/>
                </a:lnTo>
                <a:lnTo>
                  <a:pt x="197" y="210"/>
                </a:lnTo>
                <a:lnTo>
                  <a:pt x="197" y="210"/>
                </a:lnTo>
                <a:lnTo>
                  <a:pt x="197" y="204"/>
                </a:lnTo>
                <a:lnTo>
                  <a:pt x="199" y="198"/>
                </a:lnTo>
                <a:lnTo>
                  <a:pt x="202" y="193"/>
                </a:lnTo>
                <a:lnTo>
                  <a:pt x="207" y="188"/>
                </a:lnTo>
                <a:lnTo>
                  <a:pt x="211" y="183"/>
                </a:lnTo>
                <a:lnTo>
                  <a:pt x="216" y="181"/>
                </a:lnTo>
                <a:lnTo>
                  <a:pt x="223" y="179"/>
                </a:lnTo>
                <a:lnTo>
                  <a:pt x="229" y="178"/>
                </a:lnTo>
                <a:lnTo>
                  <a:pt x="229" y="178"/>
                </a:lnTo>
                <a:lnTo>
                  <a:pt x="235" y="179"/>
                </a:lnTo>
                <a:lnTo>
                  <a:pt x="241" y="181"/>
                </a:lnTo>
                <a:lnTo>
                  <a:pt x="246" y="183"/>
                </a:lnTo>
                <a:lnTo>
                  <a:pt x="251" y="188"/>
                </a:lnTo>
                <a:lnTo>
                  <a:pt x="256" y="193"/>
                </a:lnTo>
                <a:lnTo>
                  <a:pt x="258" y="198"/>
                </a:lnTo>
                <a:lnTo>
                  <a:pt x="260" y="204"/>
                </a:lnTo>
                <a:lnTo>
                  <a:pt x="261" y="210"/>
                </a:lnTo>
                <a:lnTo>
                  <a:pt x="261" y="210"/>
                </a:lnTo>
                <a:lnTo>
                  <a:pt x="260" y="216"/>
                </a:lnTo>
                <a:lnTo>
                  <a:pt x="258" y="223"/>
                </a:lnTo>
                <a:lnTo>
                  <a:pt x="256" y="228"/>
                </a:lnTo>
                <a:lnTo>
                  <a:pt x="251" y="232"/>
                </a:lnTo>
                <a:lnTo>
                  <a:pt x="246" y="237"/>
                </a:lnTo>
                <a:lnTo>
                  <a:pt x="241" y="240"/>
                </a:lnTo>
                <a:lnTo>
                  <a:pt x="235" y="241"/>
                </a:lnTo>
                <a:lnTo>
                  <a:pt x="229" y="242"/>
                </a:lnTo>
                <a:lnTo>
                  <a:pt x="229" y="242"/>
                </a:lnTo>
                <a:close/>
              </a:path>
            </a:pathLst>
          </a:custGeom>
          <a:solidFill>
            <a:srgbClr val="81BC00"/>
          </a:solidFill>
          <a:ln>
            <a:noFill/>
          </a:ln>
        </p:spPr>
        <p:txBody>
          <a:bodyPr vert="horz" wrap="square" lIns="110837" tIns="55418" rIns="110837" bIns="55418" numCol="1" anchor="t" anchorCtr="0" compatLnSpc="1">
            <a:prstTxWarp prst="textNoShape">
              <a:avLst/>
            </a:prstTxWarp>
          </a:bodyPr>
          <a:lstStyle/>
          <a:p>
            <a:pPr defTabSz="1108392">
              <a:defRPr/>
            </a:pPr>
            <a:endParaRPr lang="en-US" sz="2182"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231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TTPPEE Analogy</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78554"/>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032314"/>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3773" y="1634162"/>
            <a:ext cx="5371279" cy="492443"/>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6 areas cover most of what goes into promoting and building an ‘intrapreneurial’ culture that among your innovation team </a:t>
            </a:r>
          </a:p>
        </p:txBody>
      </p:sp>
      <p:sp>
        <p:nvSpPr>
          <p:cNvPr id="17" name="Rectangle 16"/>
          <p:cNvSpPr/>
          <p:nvPr/>
        </p:nvSpPr>
        <p:spPr>
          <a:xfrm>
            <a:off x="0" y="3039681"/>
            <a:ext cx="5385052" cy="492443"/>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sports methodology that is used to help create and facilitate a collaborative team environment</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390399" y="1631444"/>
            <a:ext cx="6786170" cy="3754874"/>
          </a:xfrm>
          <a:prstGeom prst="rect">
            <a:avLst/>
          </a:prstGeom>
        </p:spPr>
        <p:txBody>
          <a:bodyPr wrap="square">
            <a:spAutoFit/>
          </a:bodyPr>
          <a:lstStyle/>
          <a:p>
            <a:pPr>
              <a:spcAft>
                <a:spcPts val="600"/>
              </a:spcAft>
            </a:pPr>
            <a:r>
              <a:rPr lang="en-US" sz="1300" dirty="0">
                <a:latin typeface="Arial" panose="020B0604020202020204" pitchFamily="34" charset="0"/>
                <a:ea typeface="Calibri" panose="020F0502020204030204" pitchFamily="34" charset="0"/>
                <a:cs typeface="Arial" panose="020B0604020202020204" pitchFamily="34" charset="0"/>
              </a:rPr>
              <a:t>Use the following sports methodology as a framework or checklist to ensure a comprehensive innovation environment/culture:</a:t>
            </a:r>
          </a:p>
          <a:p>
            <a:pPr marL="415647" indent="-415647">
              <a:spcAft>
                <a:spcPts val="6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TECHNICAL: </a:t>
            </a:r>
            <a:r>
              <a:rPr lang="en-US" sz="1300" dirty="0">
                <a:latin typeface="Arial" panose="020B0604020202020204" pitchFamily="34" charset="0"/>
                <a:ea typeface="Calibri" panose="020F0502020204030204" pitchFamily="34" charset="0"/>
                <a:cs typeface="Arial" panose="020B0604020202020204" pitchFamily="34" charset="0"/>
              </a:rPr>
              <a:t>identify people with the right technical and abstract skillsets and abstract perspectives to develop and execute ideas</a:t>
            </a:r>
          </a:p>
          <a:p>
            <a:pPr marL="415647" indent="-415647">
              <a:spcAft>
                <a:spcPts val="6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TACTICAL:</a:t>
            </a:r>
            <a:r>
              <a:rPr lang="en-US" sz="1300" dirty="0">
                <a:latin typeface="Arial" panose="020B0604020202020204" pitchFamily="34" charset="0"/>
                <a:ea typeface="Calibri" panose="020F0502020204030204" pitchFamily="34" charset="0"/>
                <a:cs typeface="Arial" panose="020B0604020202020204" pitchFamily="34" charset="0"/>
              </a:rPr>
              <a:t> develop a plan to identify and execute new ideas or enhancements with a clear process and direction to follow </a:t>
            </a:r>
          </a:p>
          <a:p>
            <a:pPr marL="415647" indent="-415647">
              <a:spcAft>
                <a:spcPts val="6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PHYSIOLOGICAL: </a:t>
            </a:r>
            <a:r>
              <a:rPr lang="en-US" sz="1300" dirty="0">
                <a:latin typeface="Arial" panose="020B0604020202020204" pitchFamily="34" charset="0"/>
                <a:ea typeface="Calibri" panose="020F0502020204030204" pitchFamily="34" charset="0"/>
                <a:cs typeface="Arial" panose="020B0604020202020204" pitchFamily="34" charset="0"/>
              </a:rPr>
              <a:t>provide a physiological environment to enable an innovative mindset, know your team and their business chemistry and ensure people know what ‘hat’ wear</a:t>
            </a:r>
          </a:p>
          <a:p>
            <a:pPr marL="415647" indent="-415647">
              <a:spcAft>
                <a:spcPts val="6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PHYSICAL: </a:t>
            </a:r>
            <a:r>
              <a:rPr lang="en-US" sz="1300" dirty="0">
                <a:latin typeface="Arial" panose="020B0604020202020204" pitchFamily="34" charset="0"/>
                <a:ea typeface="Calibri" panose="020F0502020204030204" pitchFamily="34" charset="0"/>
                <a:cs typeface="Arial" panose="020B0604020202020204" pitchFamily="34" charset="0"/>
              </a:rPr>
              <a:t>determine the place needed for collaborative team discussions (i.e. Hub) and establish how to work as a team </a:t>
            </a:r>
          </a:p>
          <a:p>
            <a:pPr marL="415647" indent="-415647">
              <a:spcAft>
                <a:spcPts val="6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ENVIRONMENT: </a:t>
            </a:r>
            <a:r>
              <a:rPr lang="en-US" sz="1300" dirty="0">
                <a:latin typeface="Arial" panose="020B0604020202020204" pitchFamily="34" charset="0"/>
                <a:ea typeface="Calibri" panose="020F0502020204030204" pitchFamily="34" charset="0"/>
                <a:cs typeface="Arial" panose="020B0604020202020204" pitchFamily="34" charset="0"/>
              </a:rPr>
              <a:t>ensure work environment  has minimal distractions including external as well as other work distractions (e.g. when not 100% dedicated to the project)</a:t>
            </a:r>
          </a:p>
          <a:p>
            <a:pPr marL="415647" indent="-415647">
              <a:spcAft>
                <a:spcPts val="600"/>
              </a:spcAft>
              <a:buFont typeface="Symbol" panose="05050102010706020507" pitchFamily="18" charset="2"/>
              <a:buChar char=""/>
            </a:pPr>
            <a:r>
              <a:rPr lang="en-US" sz="1300" b="1" dirty="0">
                <a:latin typeface="Arial" panose="020B0604020202020204" pitchFamily="34" charset="0"/>
                <a:ea typeface="Calibri" panose="020F0502020204030204" pitchFamily="34" charset="0"/>
                <a:cs typeface="Arial" panose="020B0604020202020204" pitchFamily="34" charset="0"/>
              </a:rPr>
              <a:t>EQUIPMENT: </a:t>
            </a:r>
            <a:r>
              <a:rPr lang="en-US" sz="1300" dirty="0">
                <a:latin typeface="Arial" panose="020B0604020202020204" pitchFamily="34" charset="0"/>
                <a:ea typeface="Calibri" panose="020F0502020204030204" pitchFamily="34" charset="0"/>
                <a:cs typeface="Arial" panose="020B0604020202020204" pitchFamily="34" charset="0"/>
              </a:rPr>
              <a:t>Make sure to be comfortable with the tools and processes used and understand how it helps achieve the desired step</a:t>
            </a:r>
          </a:p>
        </p:txBody>
      </p:sp>
      <p:graphicFrame>
        <p:nvGraphicFramePr>
          <p:cNvPr id="18" name="Table 17">
            <a:extLst>
              <a:ext uri="{FF2B5EF4-FFF2-40B4-BE49-F238E27FC236}">
                <a16:creationId xmlns:a16="http://schemas.microsoft.com/office/drawing/2014/main" id="{259D4371-07D9-46E8-9FCC-23454AECFFD9}"/>
              </a:ext>
            </a:extLst>
          </p:cNvPr>
          <p:cNvGraphicFramePr>
            <a:graphicFrameLocks noGrp="1"/>
          </p:cNvGraphicFramePr>
          <p:nvPr>
            <p:extLst>
              <p:ext uri="{D42A27DB-BD31-4B8C-83A1-F6EECF244321}">
                <p14:modId xmlns:p14="http://schemas.microsoft.com/office/powerpoint/2010/main" val="2731561260"/>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Collaborative</a:t>
                      </a:r>
                      <a:r>
                        <a:rPr lang="en-US" sz="1100" b="0" baseline="0" dirty="0">
                          <a:solidFill>
                            <a:schemeClr val="bg1"/>
                          </a:solidFill>
                          <a:latin typeface="Arial" panose="020B0604020202020204" pitchFamily="34" charset="0"/>
                          <a:cs typeface="Arial" panose="020B0604020202020204" pitchFamily="34" charset="0"/>
                          <a:hlinkClick r:id="rId3" action="ppaction://hlinksldjump"/>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 Assets</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05165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StrengthFinder </a:t>
            </a:r>
          </a:p>
        </p:txBody>
      </p:sp>
      <p:sp>
        <p:nvSpPr>
          <p:cNvPr id="11" name="TextBox 10"/>
          <p:cNvSpPr txBox="1"/>
          <p:nvPr/>
        </p:nvSpPr>
        <p:spPr>
          <a:xfrm>
            <a:off x="-3090" y="1135228"/>
            <a:ext cx="971741" cy="461665"/>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636427"/>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090187"/>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5" y="1608253"/>
            <a:ext cx="5394357"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Everybody has strengths or talent in select areas; by discovering where your strengths lie, you can determine where most of your energy should be focused on </a:t>
            </a:r>
          </a:p>
        </p:txBody>
      </p:sp>
      <p:sp>
        <p:nvSpPr>
          <p:cNvPr id="17" name="Rectangle 16"/>
          <p:cNvSpPr/>
          <p:nvPr/>
        </p:nvSpPr>
        <p:spPr>
          <a:xfrm>
            <a:off x="2199" y="3102478"/>
            <a:ext cx="5276435" cy="1169551"/>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Clifton StrengthsFinder hosted by Gallup helps users to identify their strengths and also understand and maximize them</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StrengthFinder notes that “People who use their strengths every day are six times more likely to be engaged in their work and three times more likely to say they have an excellent quality of life”</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414139" y="1627586"/>
            <a:ext cx="6762430" cy="1369606"/>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Clifton StrengthsFinder assessment and Gallup Strengths Center are two online assessments; take them in order to then access your top 5 strengths or purchase the premium account for access to the full list of 34 strengths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Individuals who complete the online assessment also receive access to a variety of reports including in-depth analysis of your strengths, how to develop and capitalize on your strengths and learn what actions to take for each strength</a:t>
            </a:r>
          </a:p>
        </p:txBody>
      </p:sp>
      <p:graphicFrame>
        <p:nvGraphicFramePr>
          <p:cNvPr id="22" name="Table 21">
            <a:extLst>
              <a:ext uri="{FF2B5EF4-FFF2-40B4-BE49-F238E27FC236}">
                <a16:creationId xmlns:a16="http://schemas.microsoft.com/office/drawing/2014/main" id="{8AA2366D-AB79-44A8-8EA0-407378074FA0}"/>
              </a:ext>
            </a:extLst>
          </p:cNvPr>
          <p:cNvGraphicFramePr>
            <a:graphicFrameLocks noGrp="1"/>
          </p:cNvGraphicFramePr>
          <p:nvPr>
            <p:extLst>
              <p:ext uri="{D42A27DB-BD31-4B8C-83A1-F6EECF244321}">
                <p14:modId xmlns:p14="http://schemas.microsoft.com/office/powerpoint/2010/main" val="276630084"/>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Collaborative</a:t>
                      </a:r>
                      <a:r>
                        <a:rPr lang="en-US" sz="1100" b="0" baseline="0" dirty="0">
                          <a:solidFill>
                            <a:schemeClr val="bg1"/>
                          </a:solidFill>
                          <a:latin typeface="Arial" panose="020B0604020202020204" pitchFamily="34" charset="0"/>
                          <a:cs typeface="Arial" panose="020B0604020202020204" pitchFamily="34" charset="0"/>
                          <a:hlinkClick r:id="rId3" action="ppaction://hlinksldjump"/>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 Assets</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3250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6 Thinking Hats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323910"/>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777670"/>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5" y="1608585"/>
            <a:ext cx="5394357" cy="492443"/>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Helps to focus the thinking in a certain perspective, direction and/or approach </a:t>
            </a:r>
          </a:p>
        </p:txBody>
      </p:sp>
      <p:sp>
        <p:nvSpPr>
          <p:cNvPr id="17" name="Rectangle 16"/>
          <p:cNvSpPr/>
          <p:nvPr/>
        </p:nvSpPr>
        <p:spPr>
          <a:xfrm>
            <a:off x="0" y="2800772"/>
            <a:ext cx="5408968" cy="892552"/>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Thinking processes are separated into 6 categories represented by different colors of hats</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Each hat is a different role or function that the user adopts when they are metaphorically ‘wearing’ that hat </a:t>
            </a:r>
          </a:p>
        </p:txBody>
      </p:sp>
      <p:sp>
        <p:nvSpPr>
          <p:cNvPr id="21" name="Rectangle 20"/>
          <p:cNvSpPr/>
          <p:nvPr/>
        </p:nvSpPr>
        <p:spPr>
          <a:xfrm>
            <a:off x="5373021" y="1627586"/>
            <a:ext cx="6803547" cy="4647426"/>
          </a:xfrm>
          <a:prstGeom prst="rect">
            <a:avLst/>
          </a:prstGeom>
        </p:spPr>
        <p:txBody>
          <a:bodyPr wrap="square">
            <a:spAutoFit/>
          </a:bodyPr>
          <a:lstStyle/>
          <a:p>
            <a:pPr marL="415647" indent="-415647">
              <a:spcAft>
                <a:spcPts val="600"/>
              </a:spcAft>
              <a:buFont typeface="Symbol" panose="05050102010706020507" pitchFamily="18" charset="2"/>
              <a:buChar char=""/>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The facilitator should direct which hat the group should put on – can  also be specified by the innovative process itself e.g. mark on the instructions of an activity, which hats to wear</a:t>
            </a:r>
          </a:p>
          <a:p>
            <a:pPr marL="415647" indent="-415647">
              <a:spcAft>
                <a:spcPts val="600"/>
              </a:spcAft>
              <a:buFont typeface="Symbol" panose="05050102010706020507" pitchFamily="18" charset="2"/>
              <a:buChar char=""/>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Alternatively, can have different individuals wear different hats according to their natural personality inclinations or strengths</a:t>
            </a:r>
          </a:p>
          <a:p>
            <a:pPr marL="415647" indent="-415647">
              <a:spcAft>
                <a:spcPts val="600"/>
              </a:spcAft>
              <a:buFont typeface="Symbol" panose="05050102010706020507" pitchFamily="18" charset="2"/>
              <a:buChar char=""/>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The 6 Thinking Hats are as follows:</a:t>
            </a:r>
          </a:p>
          <a:p>
            <a:pPr marL="746125" lvl="1" indent="-192088">
              <a:buFont typeface="Courier New" panose="02070309020205020404" pitchFamily="49" charset="0"/>
              <a:buChar char="o"/>
              <a:tabLst>
                <a:tab pos="1108392" algn="l"/>
              </a:tabLst>
            </a:pPr>
            <a:r>
              <a:rPr lang="en-US" sz="1100" b="1" dirty="0">
                <a:latin typeface="Arial" panose="020B0604020202020204" pitchFamily="34" charset="0"/>
                <a:ea typeface="Calibri" panose="020F0502020204030204" pitchFamily="34" charset="0"/>
                <a:cs typeface="Arial" panose="020B0604020202020204" pitchFamily="34" charset="0"/>
              </a:rPr>
              <a:t>WHITE HAT – NEUTRAL AND OBJECTIVE</a:t>
            </a:r>
            <a:endParaRPr lang="en-US" sz="1100" dirty="0">
              <a:latin typeface="Arial" panose="020B0604020202020204" pitchFamily="34" charset="0"/>
              <a:ea typeface="Calibri" panose="020F0502020204030204" pitchFamily="34" charset="0"/>
              <a:cs typeface="Arial" panose="020B0604020202020204" pitchFamily="34" charset="0"/>
            </a:endParaRPr>
          </a:p>
          <a:p>
            <a:pPr lvl="2" indent="-168275">
              <a:spcAft>
                <a:spcPts val="600"/>
              </a:spcAft>
              <a:buFont typeface="Arial" panose="020B0604020202020204" pitchFamily="34" charset="0"/>
              <a:buChar char="•"/>
              <a:tabLst>
                <a:tab pos="1662589" algn="l"/>
              </a:tabLst>
            </a:pPr>
            <a:r>
              <a:rPr lang="en-US" sz="1100" dirty="0">
                <a:latin typeface="Arial" panose="020B0604020202020204" pitchFamily="34" charset="0"/>
                <a:ea typeface="Calibri" panose="020F0502020204030204" pitchFamily="34" charset="0"/>
                <a:cs typeface="Arial" panose="020B0604020202020204" pitchFamily="34" charset="0"/>
              </a:rPr>
              <a:t>Symbolizes the bare, factual information, data and knowledge that is available and/or needs to be collected</a:t>
            </a:r>
          </a:p>
          <a:p>
            <a:pPr marL="804863" lvl="1" indent="-228600">
              <a:buFont typeface="Courier New" panose="02070309020205020404" pitchFamily="49" charset="0"/>
              <a:buChar char="o"/>
              <a:tabLst>
                <a:tab pos="1108392" algn="l"/>
              </a:tabLst>
            </a:pPr>
            <a:r>
              <a:rPr lang="en-US" sz="1100" b="1" dirty="0">
                <a:latin typeface="Arial" panose="020B0604020202020204" pitchFamily="34" charset="0"/>
                <a:ea typeface="Calibri" panose="020F0502020204030204" pitchFamily="34" charset="0"/>
                <a:cs typeface="Arial" panose="020B0604020202020204" pitchFamily="34" charset="0"/>
              </a:rPr>
              <a:t>RED HAT – EMOTIONAL AND PREFERENTIAL</a:t>
            </a:r>
            <a:endParaRPr lang="en-US" sz="1100" dirty="0">
              <a:latin typeface="Arial" panose="020B0604020202020204" pitchFamily="34" charset="0"/>
              <a:ea typeface="Calibri" panose="020F0502020204030204" pitchFamily="34" charset="0"/>
              <a:cs typeface="Arial" panose="020B0604020202020204" pitchFamily="34" charset="0"/>
            </a:endParaRPr>
          </a:p>
          <a:p>
            <a:pPr marL="974725" lvl="2" indent="-169863">
              <a:spcAft>
                <a:spcPts val="600"/>
              </a:spcAft>
              <a:buFont typeface="Arial" panose="020B0604020202020204" pitchFamily="34" charset="0"/>
              <a:buChar char="•"/>
              <a:tabLst>
                <a:tab pos="1662589" algn="l"/>
              </a:tabLst>
            </a:pPr>
            <a:r>
              <a:rPr lang="en-US" sz="1100" dirty="0">
                <a:latin typeface="Arial" panose="020B0604020202020204" pitchFamily="34" charset="0"/>
                <a:ea typeface="Calibri" panose="020F0502020204030204" pitchFamily="34" charset="0"/>
                <a:cs typeface="Arial" panose="020B0604020202020204" pitchFamily="34" charset="0"/>
              </a:rPr>
              <a:t>Symbolizes intuition, personality, emotions and biases without needing to justify them</a:t>
            </a:r>
          </a:p>
          <a:p>
            <a:pPr marL="804863" lvl="1" indent="-250825">
              <a:buFont typeface="Courier New" panose="02070309020205020404" pitchFamily="49" charset="0"/>
              <a:buChar char="o"/>
              <a:tabLst>
                <a:tab pos="1108392" algn="l"/>
              </a:tabLst>
            </a:pPr>
            <a:r>
              <a:rPr lang="en-US" sz="1100" b="1" dirty="0">
                <a:latin typeface="Arial" panose="020B0604020202020204" pitchFamily="34" charset="0"/>
                <a:ea typeface="Calibri" panose="020F0502020204030204" pitchFamily="34" charset="0"/>
                <a:cs typeface="Arial" panose="020B0604020202020204" pitchFamily="34" charset="0"/>
              </a:rPr>
              <a:t>YELLOW HAT -  OPTIMISTIC</a:t>
            </a:r>
            <a:endParaRPr lang="en-US" sz="1100" dirty="0">
              <a:latin typeface="Arial" panose="020B0604020202020204" pitchFamily="34" charset="0"/>
              <a:ea typeface="Calibri" panose="020F0502020204030204" pitchFamily="34" charset="0"/>
              <a:cs typeface="Arial" panose="020B0604020202020204" pitchFamily="34" charset="0"/>
            </a:endParaRPr>
          </a:p>
          <a:p>
            <a:pPr marL="974725" lvl="2" indent="-169863">
              <a:spcAft>
                <a:spcPts val="600"/>
              </a:spcAft>
              <a:buFont typeface="Arial" panose="020B0604020202020204" pitchFamily="34" charset="0"/>
              <a:buChar char="•"/>
              <a:tabLst>
                <a:tab pos="1662589" algn="l"/>
              </a:tabLst>
            </a:pPr>
            <a:r>
              <a:rPr lang="en-US" sz="1100" dirty="0">
                <a:latin typeface="Arial" panose="020B0604020202020204" pitchFamily="34" charset="0"/>
                <a:ea typeface="Calibri" panose="020F0502020204030204" pitchFamily="34" charset="0"/>
                <a:cs typeface="Arial" panose="020B0604020202020204" pitchFamily="34" charset="0"/>
              </a:rPr>
              <a:t>Symbolizes positive outlook; look for what the value and benefits are</a:t>
            </a:r>
          </a:p>
          <a:p>
            <a:pPr marL="804863" lvl="1" indent="-250825">
              <a:buFont typeface="Courier New" panose="02070309020205020404" pitchFamily="49" charset="0"/>
              <a:buChar char="o"/>
              <a:tabLst>
                <a:tab pos="1108392" algn="l"/>
              </a:tabLst>
            </a:pPr>
            <a:r>
              <a:rPr lang="en-US" sz="1100" b="1" dirty="0">
                <a:latin typeface="Arial" panose="020B0604020202020204" pitchFamily="34" charset="0"/>
                <a:ea typeface="Calibri" panose="020F0502020204030204" pitchFamily="34" charset="0"/>
                <a:cs typeface="Arial" panose="020B0604020202020204" pitchFamily="34" charset="0"/>
              </a:rPr>
              <a:t>GREEN HAT – CREATIVE</a:t>
            </a:r>
            <a:endParaRPr lang="en-US" sz="1100" dirty="0">
              <a:latin typeface="Arial" panose="020B0604020202020204" pitchFamily="34" charset="0"/>
              <a:ea typeface="Calibri" panose="020F0502020204030204" pitchFamily="34" charset="0"/>
              <a:cs typeface="Arial" panose="020B0604020202020204" pitchFamily="34" charset="0"/>
            </a:endParaRPr>
          </a:p>
          <a:p>
            <a:pPr marL="974725" lvl="2" indent="-169863">
              <a:spcAft>
                <a:spcPts val="600"/>
              </a:spcAft>
              <a:buFont typeface="Arial" panose="020B0604020202020204" pitchFamily="34" charset="0"/>
              <a:buChar char="•"/>
              <a:tabLst>
                <a:tab pos="1662589" algn="l"/>
              </a:tabLst>
            </a:pPr>
            <a:r>
              <a:rPr lang="en-US" sz="1100" dirty="0">
                <a:latin typeface="Arial" panose="020B0604020202020204" pitchFamily="34" charset="0"/>
                <a:ea typeface="Calibri" panose="020F0502020204030204" pitchFamily="34" charset="0"/>
                <a:cs typeface="Arial" panose="020B0604020202020204" pitchFamily="34" charset="0"/>
              </a:rPr>
              <a:t>Symbolizes new possibilities and ideas; tries to generate growth</a:t>
            </a:r>
          </a:p>
          <a:p>
            <a:pPr marL="804863" lvl="1" indent="-250825">
              <a:buFont typeface="Courier New" panose="02070309020205020404" pitchFamily="49" charset="0"/>
              <a:buChar char="o"/>
              <a:tabLst>
                <a:tab pos="1108392" algn="l"/>
              </a:tabLst>
            </a:pPr>
            <a:r>
              <a:rPr lang="en-US" sz="1100" b="1" dirty="0">
                <a:latin typeface="Arial" panose="020B0604020202020204" pitchFamily="34" charset="0"/>
                <a:ea typeface="Calibri" panose="020F0502020204030204" pitchFamily="34" charset="0"/>
                <a:cs typeface="Arial" panose="020B0604020202020204" pitchFamily="34" charset="0"/>
              </a:rPr>
              <a:t>BLACK HAT – DEVIL’S ADVOCATE</a:t>
            </a:r>
            <a:endParaRPr lang="en-US" sz="1100" dirty="0">
              <a:latin typeface="Arial" panose="020B0604020202020204" pitchFamily="34" charset="0"/>
              <a:ea typeface="Calibri" panose="020F0502020204030204" pitchFamily="34" charset="0"/>
              <a:cs typeface="Arial" panose="020B0604020202020204" pitchFamily="34" charset="0"/>
            </a:endParaRPr>
          </a:p>
          <a:p>
            <a:pPr marL="974725" lvl="2" indent="-169863">
              <a:buFont typeface="Arial" panose="020B0604020202020204" pitchFamily="34" charset="0"/>
              <a:buChar char="•"/>
              <a:tabLst>
                <a:tab pos="974725" algn="l"/>
                <a:tab pos="1662113" algn="l"/>
              </a:tabLst>
            </a:pPr>
            <a:r>
              <a:rPr lang="en-US" sz="1100" dirty="0">
                <a:latin typeface="Arial" panose="020B0604020202020204" pitchFamily="34" charset="0"/>
                <a:ea typeface="Calibri" panose="020F0502020204030204" pitchFamily="34" charset="0"/>
                <a:cs typeface="Arial" panose="020B0604020202020204" pitchFamily="34" charset="0"/>
              </a:rPr>
              <a:t>Symbolizes critical thinking and cautious judgment</a:t>
            </a:r>
          </a:p>
          <a:p>
            <a:pPr marL="974725" lvl="2" indent="-169863">
              <a:spcAft>
                <a:spcPts val="600"/>
              </a:spcAft>
              <a:buFont typeface="Arial" panose="020B0604020202020204" pitchFamily="34" charset="0"/>
              <a:buChar char="•"/>
              <a:tabLst>
                <a:tab pos="974725" algn="l"/>
                <a:tab pos="1662113" algn="l"/>
              </a:tabLst>
            </a:pPr>
            <a:r>
              <a:rPr lang="en-US" sz="1100" dirty="0">
                <a:latin typeface="Arial" panose="020B0604020202020204" pitchFamily="34" charset="0"/>
                <a:ea typeface="Calibri" panose="020F0502020204030204" pitchFamily="34" charset="0"/>
                <a:cs typeface="Arial" panose="020B0604020202020204" pitchFamily="34" charset="0"/>
              </a:rPr>
              <a:t>Warned against overuse as it can cause innovation to stagnate </a:t>
            </a:r>
          </a:p>
          <a:p>
            <a:pPr marL="746125" lvl="1" indent="-192088">
              <a:buFont typeface="Courier New" panose="02070309020205020404" pitchFamily="49" charset="0"/>
              <a:buChar char="o"/>
              <a:tabLst>
                <a:tab pos="1108392" algn="l"/>
              </a:tabLst>
            </a:pPr>
            <a:r>
              <a:rPr lang="en-US" sz="1100" b="1" dirty="0">
                <a:latin typeface="Arial" panose="020B0604020202020204" pitchFamily="34" charset="0"/>
                <a:ea typeface="Calibri" panose="020F0502020204030204" pitchFamily="34" charset="0"/>
                <a:cs typeface="Arial" panose="020B0604020202020204" pitchFamily="34" charset="0"/>
              </a:rPr>
              <a:t>BLUE HAT – THINK BIG PICTURE</a:t>
            </a:r>
            <a:endParaRPr lang="en-US" sz="1100" dirty="0">
              <a:latin typeface="Arial" panose="020B0604020202020204" pitchFamily="34" charset="0"/>
              <a:ea typeface="Calibri" panose="020F0502020204030204" pitchFamily="34" charset="0"/>
              <a:cs typeface="Arial" panose="020B0604020202020204" pitchFamily="34" charset="0"/>
            </a:endParaRPr>
          </a:p>
          <a:p>
            <a:pPr marL="974725" lvl="2" indent="-169863">
              <a:buFont typeface="Arial" panose="020B0604020202020204" pitchFamily="34" charset="0"/>
              <a:buChar char="•"/>
              <a:tabLst>
                <a:tab pos="974725" algn="l"/>
                <a:tab pos="1662113" algn="l"/>
              </a:tabLst>
            </a:pPr>
            <a:r>
              <a:rPr lang="en-US" sz="1100" dirty="0">
                <a:latin typeface="Arial" panose="020B0604020202020204" pitchFamily="34" charset="0"/>
                <a:ea typeface="Calibri" panose="020F0502020204030204" pitchFamily="34" charset="0"/>
                <a:cs typeface="Arial" panose="020B0604020202020204" pitchFamily="34" charset="0"/>
              </a:rPr>
              <a:t>Symbolizes the control center that gets everyone back on track</a:t>
            </a:r>
          </a:p>
          <a:p>
            <a:pPr marL="974725" lvl="2" indent="-169863">
              <a:buFont typeface="Arial" panose="020B0604020202020204" pitchFamily="34" charset="0"/>
              <a:buChar char="•"/>
              <a:tabLst>
                <a:tab pos="974725" algn="l"/>
                <a:tab pos="1662113" algn="l"/>
              </a:tabLst>
            </a:pPr>
            <a:r>
              <a:rPr lang="en-US" sz="1100" dirty="0">
                <a:latin typeface="Arial" panose="020B0604020202020204" pitchFamily="34" charset="0"/>
                <a:ea typeface="Calibri" panose="020F0502020204030204" pitchFamily="34" charset="0"/>
                <a:cs typeface="Arial" panose="020B0604020202020204" pitchFamily="34" charset="0"/>
              </a:rPr>
              <a:t>Asks for decisions and conclusions</a:t>
            </a:r>
          </a:p>
          <a:p>
            <a:pPr>
              <a:tabLst>
                <a:tab pos="1662589" algn="l"/>
              </a:tabLst>
            </a:pPr>
            <a:endParaRPr lang="en-US" sz="13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67660" y="3037990"/>
            <a:ext cx="494555" cy="495821"/>
          </a:xfrm>
          <a:prstGeom prst="rect">
            <a:avLst/>
          </a:prstGeom>
        </p:spPr>
      </p:pic>
      <p:pic>
        <p:nvPicPr>
          <p:cNvPr id="23" name="Picture 22"/>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78668" y="3541642"/>
            <a:ext cx="472538" cy="464096"/>
          </a:xfrm>
          <a:prstGeom prst="rect">
            <a:avLst/>
          </a:prstGeom>
        </p:spPr>
      </p:pic>
      <p:pic>
        <p:nvPicPr>
          <p:cNvPr id="26" name="Picture 25"/>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73164" y="4013569"/>
            <a:ext cx="483547" cy="422949"/>
          </a:xfrm>
          <a:prstGeom prst="rect">
            <a:avLst/>
          </a:prstGeom>
        </p:spPr>
      </p:pic>
      <p:pic>
        <p:nvPicPr>
          <p:cNvPr id="27" name="Picture 26"/>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51610" y="5414624"/>
            <a:ext cx="526654" cy="519853"/>
          </a:xfrm>
          <a:prstGeom prst="rect">
            <a:avLst/>
          </a:prstGeom>
        </p:spPr>
      </p:pic>
      <p:pic>
        <p:nvPicPr>
          <p:cNvPr id="28" name="Picture 27"/>
          <p:cNvPicPr/>
          <p:nvPr/>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76240" y="4932005"/>
            <a:ext cx="477394" cy="474789"/>
          </a:xfrm>
          <a:prstGeom prst="rect">
            <a:avLst/>
          </a:prstGeom>
        </p:spPr>
      </p:pic>
      <p:pic>
        <p:nvPicPr>
          <p:cNvPr id="29" name="Picture 28"/>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61314" y="4444349"/>
            <a:ext cx="507246" cy="479825"/>
          </a:xfrm>
          <a:prstGeom prst="rect">
            <a:avLst/>
          </a:prstGeom>
        </p:spPr>
      </p:pic>
      <p:graphicFrame>
        <p:nvGraphicFramePr>
          <p:cNvPr id="30" name="Table 29">
            <a:extLst>
              <a:ext uri="{FF2B5EF4-FFF2-40B4-BE49-F238E27FC236}">
                <a16:creationId xmlns:a16="http://schemas.microsoft.com/office/drawing/2014/main" id="{EA2C687B-65B7-4876-A40F-2D4362D112EE}"/>
              </a:ext>
            </a:extLst>
          </p:cNvPr>
          <p:cNvGraphicFramePr>
            <a:graphicFrameLocks noGrp="1"/>
          </p:cNvGraphicFramePr>
          <p:nvPr>
            <p:extLst>
              <p:ext uri="{D42A27DB-BD31-4B8C-83A1-F6EECF244321}">
                <p14:modId xmlns:p14="http://schemas.microsoft.com/office/powerpoint/2010/main" val="3083623347"/>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hlinkClick r:id="rId5" action="ppaction://hlinksldjump"/>
                        </a:rPr>
                        <a:t>Collaborative</a:t>
                      </a:r>
                      <a:r>
                        <a:rPr lang="en-US" sz="1100" b="0" baseline="0" dirty="0">
                          <a:solidFill>
                            <a:schemeClr val="bg1"/>
                          </a:solidFill>
                          <a:latin typeface="Arial" panose="020B0604020202020204" pitchFamily="34" charset="0"/>
                          <a:cs typeface="Arial" panose="020B0604020202020204" pitchFamily="34" charset="0"/>
                          <a:hlinkClick r:id="rId5" action="ppaction://hlinksldjump"/>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 Assets</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15699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Fact or Fiction</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377207"/>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830967"/>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8327" y="1608585"/>
            <a:ext cx="5415362" cy="1182375"/>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activity allows everyone a chance to speak in front of the group/team and to be comfortable and more confident in doing so</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It also allows the team to get to know each other better either through interesting facts or creative untruths which can drive more small talk conversations in between business discussions</a:t>
            </a:r>
          </a:p>
        </p:txBody>
      </p:sp>
      <p:sp>
        <p:nvSpPr>
          <p:cNvPr id="17" name="Rectangle 16"/>
          <p:cNvSpPr/>
          <p:nvPr/>
        </p:nvSpPr>
        <p:spPr>
          <a:xfrm>
            <a:off x="-21334" y="3850848"/>
            <a:ext cx="5406387" cy="109260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popular ice-breaker where each person gets the chance to speak about themselves</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The rest of the group then needs to decide if what that individual is describing is fact or fiction</a:t>
            </a:r>
          </a:p>
          <a:p>
            <a:endParaRPr lang="en-US" sz="1300" b="1" dirty="0">
              <a:latin typeface="Arial" panose="020B0604020202020204" pitchFamily="34" charset="0"/>
              <a:cs typeface="Arial" panose="020B0604020202020204" pitchFamily="34" charset="0"/>
            </a:endParaRPr>
          </a:p>
        </p:txBody>
      </p:sp>
      <p:sp>
        <p:nvSpPr>
          <p:cNvPr id="18" name="Rectangle 17"/>
          <p:cNvSpPr/>
          <p:nvPr/>
        </p:nvSpPr>
        <p:spPr>
          <a:xfrm>
            <a:off x="5401085" y="1627586"/>
            <a:ext cx="6775483" cy="2400657"/>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Go around in a circle, or whichever way allows all participants the opportunity to speak, each person says 3 things: 2 facts and 1 fictional sentence/phrase/story about themselves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rest of the group then needs to decide which is fictional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Afterwards, discuss interesting facts about one another – things that are unexpected and out-of-the-ordinary</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Reflect: did someone who appeared to be very shy do daring activities like skydiving on a regular basis? What prejudices did this activity break down for you?</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Apply the mentality of “expecting the unexpected” and going “beyond the ordinary” to the entire innovation process</a:t>
            </a:r>
          </a:p>
        </p:txBody>
      </p:sp>
      <p:graphicFrame>
        <p:nvGraphicFramePr>
          <p:cNvPr id="21" name="Table 20">
            <a:extLst>
              <a:ext uri="{FF2B5EF4-FFF2-40B4-BE49-F238E27FC236}">
                <a16:creationId xmlns:a16="http://schemas.microsoft.com/office/drawing/2014/main" id="{8F3A6917-558A-4690-903F-4B796FA666E4}"/>
              </a:ext>
            </a:extLst>
          </p:cNvPr>
          <p:cNvGraphicFramePr>
            <a:graphicFrameLocks noGrp="1"/>
          </p:cNvGraphicFramePr>
          <p:nvPr>
            <p:extLst>
              <p:ext uri="{D42A27DB-BD31-4B8C-83A1-F6EECF244321}">
                <p14:modId xmlns:p14="http://schemas.microsoft.com/office/powerpoint/2010/main" val="4081485032"/>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hlinkClick r:id="rId3" action="ppaction://hlinksldjump"/>
                        </a:rPr>
                        <a:t>Collaborative</a:t>
                      </a:r>
                      <a:r>
                        <a:rPr lang="en-US" sz="1100" b="0" baseline="0" dirty="0">
                          <a:solidFill>
                            <a:schemeClr val="bg1"/>
                          </a:solidFill>
                          <a:latin typeface="Arial" panose="020B0604020202020204" pitchFamily="34" charset="0"/>
                          <a:cs typeface="Arial" panose="020B0604020202020204" pitchFamily="34" charset="0"/>
                          <a:hlinkClick r:id="rId3" action="ppaction://hlinksldjump"/>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 Assets</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2606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anose="020B0604020202020204" pitchFamily="34" charset="0"/>
              <a:cs typeface="Arial" panose="020B0604020202020204" pitchFamily="34" charset="0"/>
            </a:endParaRPr>
          </a:p>
        </p:txBody>
      </p:sp>
      <p:sp>
        <p:nvSpPr>
          <p:cNvPr id="3" name="TextBox 2"/>
          <p:cNvSpPr txBox="1"/>
          <p:nvPr/>
        </p:nvSpPr>
        <p:spPr>
          <a:xfrm>
            <a:off x="7416" y="226296"/>
            <a:ext cx="9263906"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Your Everyday Innovation</a:t>
            </a:r>
          </a:p>
        </p:txBody>
      </p:sp>
      <p:sp>
        <p:nvSpPr>
          <p:cNvPr id="11" name="TextBox 10"/>
          <p:cNvSpPr txBox="1"/>
          <p:nvPr/>
        </p:nvSpPr>
        <p:spPr>
          <a:xfrm>
            <a:off x="-3090" y="1135228"/>
            <a:ext cx="971741" cy="461665"/>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955940"/>
            <a:ext cx="1074333" cy="461665"/>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4409700"/>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74" name="TextBox 73"/>
          <p:cNvSpPr txBox="1"/>
          <p:nvPr/>
        </p:nvSpPr>
        <p:spPr>
          <a:xfrm>
            <a:off x="1815" y="1626026"/>
            <a:ext cx="5405219" cy="1995418"/>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400" dirty="0">
                <a:latin typeface="Arial" panose="020B0604020202020204" pitchFamily="34" charset="0"/>
                <a:cs typeface="Arial" panose="020B0604020202020204" pitchFamily="34" charset="0"/>
              </a:rPr>
              <a:t>Innovation may seem daunting to tackle at first so it becomes more approachable if you can relate it back to real examples</a:t>
            </a:r>
          </a:p>
          <a:p>
            <a:pPr marL="207824" indent="-207824">
              <a:spcAft>
                <a:spcPts val="727"/>
              </a:spcAft>
              <a:buFont typeface="Arial" panose="020B0604020202020204" pitchFamily="34" charset="0"/>
              <a:buChar char="•"/>
            </a:pPr>
            <a:r>
              <a:rPr lang="en-US" sz="1400" dirty="0">
                <a:latin typeface="Arial" panose="020B0604020202020204" pitchFamily="34" charset="0"/>
                <a:cs typeface="Arial" panose="020B0604020202020204" pitchFamily="34" charset="0"/>
              </a:rPr>
              <a:t>Your Everyday Innovation can help you see how other people define innovation in their life and how it differs from your definition</a:t>
            </a:r>
          </a:p>
          <a:p>
            <a:pPr marL="207824" indent="-207824">
              <a:spcAft>
                <a:spcPts val="727"/>
              </a:spcAft>
              <a:buFont typeface="Arial" panose="020B0604020202020204" pitchFamily="34" charset="0"/>
              <a:buChar char="•"/>
            </a:pPr>
            <a:r>
              <a:rPr lang="en-US" sz="1400" dirty="0">
                <a:latin typeface="Arial" panose="020B0604020202020204" pitchFamily="34" charset="0"/>
                <a:cs typeface="Arial" panose="020B0604020202020204" pitchFamily="34" charset="0"/>
              </a:rPr>
              <a:t>May inspire you to think differently about the typical objects that surround you daily and provide you with a different perspective to take into idea generation</a:t>
            </a:r>
          </a:p>
        </p:txBody>
      </p:sp>
      <p:sp>
        <p:nvSpPr>
          <p:cNvPr id="75" name="Rectangle 74"/>
          <p:cNvSpPr/>
          <p:nvPr/>
        </p:nvSpPr>
        <p:spPr>
          <a:xfrm>
            <a:off x="1816" y="4419056"/>
            <a:ext cx="5383237" cy="763671"/>
          </a:xfrm>
          <a:prstGeom prst="rect">
            <a:avLst/>
          </a:prstGeom>
        </p:spPr>
        <p:txBody>
          <a:bodyPr wrap="square">
            <a:spAutoFit/>
          </a:bodyPr>
          <a:lstStyle/>
          <a:p>
            <a:pPr marL="207824" indent="-207824">
              <a:buFont typeface="Arial" panose="020B0604020202020204" pitchFamily="34" charset="0"/>
              <a:buChar char="•"/>
            </a:pPr>
            <a:r>
              <a:rPr lang="en-US" sz="1400" dirty="0">
                <a:latin typeface="Arial" panose="020B0604020202020204" pitchFamily="34" charset="0"/>
                <a:cs typeface="Arial" panose="020B0604020202020204" pitchFamily="34" charset="0"/>
              </a:rPr>
              <a:t>A quick way to jump start the creative juices by having each user name an everyday object that represents innovation to them or in their lives</a:t>
            </a:r>
            <a:endParaRPr lang="en-US" sz="1400" b="1" dirty="0">
              <a:latin typeface="Arial" panose="020B0604020202020204" pitchFamily="34" charset="0"/>
              <a:cs typeface="Arial" panose="020B0604020202020204" pitchFamily="34" charset="0"/>
            </a:endParaRPr>
          </a:p>
        </p:txBody>
      </p:sp>
      <p:sp>
        <p:nvSpPr>
          <p:cNvPr id="77" name="Rectangle 76"/>
          <p:cNvSpPr/>
          <p:nvPr/>
        </p:nvSpPr>
        <p:spPr>
          <a:xfrm>
            <a:off x="5396938" y="1623762"/>
            <a:ext cx="6795062" cy="2008242"/>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Participants take turns naming different objects commonly found in their everyday life and which aspects of it are innovative – if object is accessible, a live demonstration can be done</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Others can join in on the discussion with their opinions – do they find some other aspect of it innovative? Was the object revolutionary when it first came out? How so? How did it cause people to work/move/live life differently </a:t>
            </a:r>
          </a:p>
          <a:p>
            <a:pPr lvl="1" indent="-228600">
              <a:buFont typeface="Courier New" panose="02070309020205020404" pitchFamily="49" charset="0"/>
              <a:buChar char="o"/>
            </a:pPr>
            <a:r>
              <a:rPr lang="en-US" sz="1300" dirty="0">
                <a:latin typeface="Arial" panose="020B0604020202020204" pitchFamily="34" charset="0"/>
                <a:cs typeface="Arial" panose="020B0604020202020204" pitchFamily="34" charset="0"/>
              </a:rPr>
              <a:t>E.g. microwave allowed us to have heated food in a matter of minutes and in a tight compact space which is also portable to a certain degree (definitely much more so than an oven or stovetop)</a:t>
            </a:r>
          </a:p>
        </p:txBody>
      </p:sp>
      <p:pic>
        <p:nvPicPr>
          <p:cNvPr id="78" name="Picture 2" descr="http://www.globeequipment.com/Content/Images/rcs10ts_9422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5502" y="4050608"/>
            <a:ext cx="2597933" cy="17319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a:extLst>
              <a:ext uri="{FF2B5EF4-FFF2-40B4-BE49-F238E27FC236}">
                <a16:creationId xmlns:a16="http://schemas.microsoft.com/office/drawing/2014/main" id="{BBAB7C2D-A6DC-45BA-9DDE-4DFBB7661191}"/>
              </a:ext>
            </a:extLst>
          </p:cNvPr>
          <p:cNvGraphicFramePr>
            <a:graphicFrameLocks noGrp="1"/>
          </p:cNvGraphicFramePr>
          <p:nvPr>
            <p:extLst>
              <p:ext uri="{D42A27DB-BD31-4B8C-83A1-F6EECF244321}">
                <p14:modId xmlns:p14="http://schemas.microsoft.com/office/powerpoint/2010/main" val="1339490411"/>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Collaborative</a:t>
                      </a:r>
                      <a:r>
                        <a:rPr lang="en-US" sz="1100" b="0" baseline="0" dirty="0">
                          <a:solidFill>
                            <a:schemeClr val="bg1"/>
                          </a:solidFill>
                          <a:latin typeface="Arial" panose="020B0604020202020204" pitchFamily="34" charset="0"/>
                          <a:cs typeface="Arial" panose="020B0604020202020204" pitchFamily="34" charset="0"/>
                          <a:hlinkClick r:id="rId4" action="ppaction://hlinksldjump"/>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 Assets</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52961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Power Point Karaoke</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3411932"/>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865692"/>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5" y="1618524"/>
            <a:ext cx="5394357" cy="1382430"/>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Forces participants to speak in front of the group and become more confident and comfortable doing so, especially if the group is comprised of people with no previous interaction</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Loosens the atmosphere as the activity is usually humorous and is a relaxed parody on the stiff, strict business Power Point presentations</a:t>
            </a:r>
          </a:p>
        </p:txBody>
      </p:sp>
      <p:sp>
        <p:nvSpPr>
          <p:cNvPr id="17" name="Rectangle 16"/>
          <p:cNvSpPr/>
          <p:nvPr/>
        </p:nvSpPr>
        <p:spPr>
          <a:xfrm>
            <a:off x="-21335" y="3892142"/>
            <a:ext cx="5394357" cy="692497"/>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Also known as “Battle Decks”, Power Point Karaoke is an improvisation activity that requires participants present a cohesive slide deck they have never seen before</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407747" y="1634628"/>
            <a:ext cx="6768822" cy="3354765"/>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facilitator first prepares, beforehand, a set of slides that the group has never previously seen</a:t>
            </a:r>
          </a:p>
          <a:p>
            <a:pPr marL="517525" lvl="1" indent="-228600">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Slides can have pictures or a few directive words</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topic being presented can be:</a:t>
            </a:r>
          </a:p>
          <a:p>
            <a:pPr marL="576263" lvl="1" indent="-28733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Limited to innovation/creativity or even more specific (project-related)</a:t>
            </a:r>
          </a:p>
          <a:p>
            <a:pPr marL="576263" lvl="1" indent="-287338">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Randomly drawn from a preset list (e.g. hat/box/etc.)</a:t>
            </a:r>
          </a:p>
          <a:p>
            <a:pPr marL="576263" lvl="1" indent="-287338">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Whatever the presenter chooses after seeing the initial slides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Presentations should be limited to 3-5 minutes so that everyone can have a chance to participate</a:t>
            </a:r>
          </a:p>
          <a:p>
            <a:pPr marL="207824" indent="-207824">
              <a:spcAft>
                <a:spcPts val="300"/>
              </a:spcAft>
              <a:buFont typeface="Arial" panose="020B0604020202020204" pitchFamily="34" charset="0"/>
              <a:buChar char="•"/>
            </a:pPr>
            <a:r>
              <a:rPr lang="en-US" sz="1300" dirty="0">
                <a:latin typeface="Arial" panose="020B0604020202020204" pitchFamily="34" charset="0"/>
                <a:cs typeface="Arial" panose="020B0604020202020204" pitchFamily="34" charset="0"/>
              </a:rPr>
              <a:t>Reflection questions at the end:</a:t>
            </a:r>
          </a:p>
          <a:p>
            <a:pPr marL="576263"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Did the presentations inspire you?</a:t>
            </a:r>
          </a:p>
          <a:p>
            <a:pPr marL="576263" lvl="1" indent="-228600">
              <a:spcAft>
                <a:spcPts val="3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Did they make you think or react in a different way than you expected?</a:t>
            </a:r>
          </a:p>
          <a:p>
            <a:pPr marL="576263" lvl="1" indent="-228600">
              <a:buFont typeface="Courier New" panose="02070309020205020404" pitchFamily="49" charset="0"/>
              <a:buChar char="o"/>
            </a:pPr>
            <a:r>
              <a:rPr lang="en-US" sz="1300" dirty="0">
                <a:latin typeface="Arial" panose="020B0604020202020204" pitchFamily="34" charset="0"/>
                <a:cs typeface="Arial" panose="020B0604020202020204" pitchFamily="34" charset="0"/>
              </a:rPr>
              <a:t>If you had received one of the other topics/slides, which direction would you have gone in? Would you like to share that with the rest of the group/</a:t>
            </a:r>
          </a:p>
        </p:txBody>
      </p:sp>
      <p:pic>
        <p:nvPicPr>
          <p:cNvPr id="22" name="Picture 2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151" y="5491157"/>
            <a:ext cx="1464752" cy="1100756"/>
          </a:xfrm>
          <a:prstGeom prst="rect">
            <a:avLst/>
          </a:prstGeom>
        </p:spPr>
      </p:pic>
      <p:pic>
        <p:nvPicPr>
          <p:cNvPr id="23" name="Picture 2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5291" y="5491157"/>
            <a:ext cx="1464752" cy="1100756"/>
          </a:xfrm>
          <a:prstGeom prst="rect">
            <a:avLst/>
          </a:prstGeom>
        </p:spPr>
      </p:pic>
      <p:pic>
        <p:nvPicPr>
          <p:cNvPr id="26" name="Picture 2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434" y="5495542"/>
            <a:ext cx="1466944" cy="1096371"/>
          </a:xfrm>
          <a:prstGeom prst="rect">
            <a:avLst/>
          </a:prstGeom>
        </p:spPr>
      </p:pic>
      <p:graphicFrame>
        <p:nvGraphicFramePr>
          <p:cNvPr id="27" name="Table 26">
            <a:extLst>
              <a:ext uri="{FF2B5EF4-FFF2-40B4-BE49-F238E27FC236}">
                <a16:creationId xmlns:a16="http://schemas.microsoft.com/office/drawing/2014/main" id="{0DD4A132-B177-446A-89A0-A9F0DD6DE1F1}"/>
              </a:ext>
            </a:extLst>
          </p:cNvPr>
          <p:cNvGraphicFramePr>
            <a:graphicFrameLocks noGrp="1"/>
          </p:cNvGraphicFramePr>
          <p:nvPr>
            <p:extLst>
              <p:ext uri="{D42A27DB-BD31-4B8C-83A1-F6EECF244321}">
                <p14:modId xmlns:p14="http://schemas.microsoft.com/office/powerpoint/2010/main" val="152757067"/>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hlinkClick r:id="rId6" action="ppaction://hlinksldjump"/>
                        </a:rPr>
                        <a:t>Collaborative</a:t>
                      </a:r>
                      <a:r>
                        <a:rPr lang="en-US" sz="1100" b="0" baseline="0" dirty="0">
                          <a:solidFill>
                            <a:schemeClr val="bg1"/>
                          </a:solidFill>
                          <a:latin typeface="Arial" panose="020B0604020202020204" pitchFamily="34" charset="0"/>
                          <a:cs typeface="Arial" panose="020B0604020202020204" pitchFamily="34" charset="0"/>
                          <a:hlinkClick r:id="rId6" action="ppaction://hlinksldjump"/>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 Assets</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8522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Photo Introduction</a:t>
            </a:r>
          </a:p>
        </p:txBody>
      </p:sp>
      <p:sp>
        <p:nvSpPr>
          <p:cNvPr id="11" name="TextBox 10"/>
          <p:cNvSpPr txBox="1"/>
          <p:nvPr/>
        </p:nvSpPr>
        <p:spPr>
          <a:xfrm>
            <a:off x="-3090" y="1135228"/>
            <a:ext cx="888769" cy="461665"/>
          </a:xfrm>
          <a:prstGeom prst="rect">
            <a:avLst/>
          </a:prstGeom>
          <a:noFill/>
        </p:spPr>
        <p:txBody>
          <a:bodyPr wrap="none" rtlCol="0">
            <a:spAutoFit/>
          </a:bodyPr>
          <a:lstStyle/>
          <a:p>
            <a:r>
              <a:rPr lang="en-US" sz="2400" dirty="0">
                <a:solidFill>
                  <a:schemeClr val="accent5"/>
                </a:solidFill>
                <a:latin typeface="+mj-lt"/>
              </a:rPr>
              <a:t>Why?</a:t>
            </a:r>
          </a:p>
        </p:txBody>
      </p:sp>
      <p:sp>
        <p:nvSpPr>
          <p:cNvPr id="13" name="TextBox 12"/>
          <p:cNvSpPr txBox="1"/>
          <p:nvPr/>
        </p:nvSpPr>
        <p:spPr>
          <a:xfrm>
            <a:off x="765" y="3053116"/>
            <a:ext cx="1000787" cy="461665"/>
          </a:xfrm>
          <a:prstGeom prst="rect">
            <a:avLst/>
          </a:prstGeom>
          <a:noFill/>
        </p:spPr>
        <p:txBody>
          <a:bodyPr wrap="none" rtlCol="0">
            <a:spAutoFit/>
          </a:bodyPr>
          <a:lstStyle/>
          <a:p>
            <a:r>
              <a:rPr lang="en-US" sz="2400" dirty="0">
                <a:solidFill>
                  <a:schemeClr val="accent5"/>
                </a:solidFill>
                <a:latin typeface="+mj-lt"/>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506876"/>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mj-lt"/>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765" y="1608585"/>
            <a:ext cx="5413374" cy="1182375"/>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Fun way of introducing yourself while using a prop to help guide what you’re speaking on or to use as a crutch if the person is shy or nervous</a:t>
            </a:r>
          </a:p>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Can see each other people’s thought process as they are trying to relate their own story to the photo</a:t>
            </a:r>
          </a:p>
        </p:txBody>
      </p:sp>
      <p:sp>
        <p:nvSpPr>
          <p:cNvPr id="17" name="Rectangle 16"/>
          <p:cNvSpPr/>
          <p:nvPr/>
        </p:nvSpPr>
        <p:spPr>
          <a:xfrm>
            <a:off x="0" y="3502889"/>
            <a:ext cx="5385053" cy="492443"/>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Photo introduction is an activity where participants choose a picture and then use it as a prop to help introduce themselves</a:t>
            </a:r>
          </a:p>
        </p:txBody>
      </p:sp>
      <p:sp>
        <p:nvSpPr>
          <p:cNvPr id="21" name="Rectangle 20"/>
          <p:cNvSpPr/>
          <p:nvPr/>
        </p:nvSpPr>
        <p:spPr>
          <a:xfrm>
            <a:off x="5385051" y="1633092"/>
            <a:ext cx="6791517" cy="1923604"/>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facilitator should have a pre-made set of photo card that are then spread across the table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Participants then go and each take a picture and take turns introducing themselves by using the picture is some capacity</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Alternatively, participants can pick a number of pictures, order then sequentially, and then tell a story about themselves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Pictures can be of random objects, inspiring quotes, relate to innovation or creativity in some way (abstract or otherwise) or participants can bring their own pictures</a:t>
            </a:r>
          </a:p>
        </p:txBody>
      </p:sp>
      <p:pic>
        <p:nvPicPr>
          <p:cNvPr id="22" name="Picture 2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826" y="3719719"/>
            <a:ext cx="2202841" cy="2576909"/>
          </a:xfrm>
          <a:prstGeom prst="rect">
            <a:avLst/>
          </a:prstGeom>
        </p:spPr>
      </p:pic>
      <p:graphicFrame>
        <p:nvGraphicFramePr>
          <p:cNvPr id="23" name="Table 22">
            <a:extLst>
              <a:ext uri="{FF2B5EF4-FFF2-40B4-BE49-F238E27FC236}">
                <a16:creationId xmlns:a16="http://schemas.microsoft.com/office/drawing/2014/main" id="{BBB0A9A8-72FE-4281-9181-757632E1546F}"/>
              </a:ext>
            </a:extLst>
          </p:cNvPr>
          <p:cNvGraphicFramePr>
            <a:graphicFrameLocks noGrp="1"/>
          </p:cNvGraphicFramePr>
          <p:nvPr>
            <p:extLst>
              <p:ext uri="{D42A27DB-BD31-4B8C-83A1-F6EECF244321}">
                <p14:modId xmlns:p14="http://schemas.microsoft.com/office/powerpoint/2010/main" val="1882611552"/>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hlinkClick r:id="rId4" action="ppaction://hlinksldjump"/>
                        </a:rPr>
                        <a:t>Collaborative</a:t>
                      </a:r>
                      <a:r>
                        <a:rPr lang="en-US" sz="1100" b="0" baseline="0" dirty="0">
                          <a:solidFill>
                            <a:schemeClr val="bg1"/>
                          </a:solidFill>
                          <a:latin typeface="Arial" panose="020B0604020202020204" pitchFamily="34" charset="0"/>
                          <a:cs typeface="Arial" panose="020B0604020202020204" pitchFamily="34" charset="0"/>
                          <a:hlinkClick r:id="rId4" action="ppaction://hlinksldjump"/>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 Assets</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8901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hevron 36">
            <a:hlinkClick r:id="rId2" action="ppaction://hlinksldjump"/>
          </p:cNvPr>
          <p:cNvSpPr/>
          <p:nvPr/>
        </p:nvSpPr>
        <p:spPr>
          <a:xfrm rot="10800000">
            <a:off x="180271" y="3110069"/>
            <a:ext cx="318171" cy="587433"/>
          </a:xfrm>
          <a:prstGeom prst="chevron">
            <a:avLst/>
          </a:prstGeom>
          <a:solidFill>
            <a:schemeClr val="tx1"/>
          </a:solidFill>
          <a:ln w="25400" cap="flat" cmpd="sng" algn="ctr">
            <a:solidFill>
              <a:schemeClr val="bg1"/>
            </a:solidFill>
            <a:prstDash val="solid"/>
          </a:ln>
          <a:effectLst/>
        </p:spPr>
        <p:txBody>
          <a:bodyPr rtlCol="0" anchor="ctr"/>
          <a:lstStyle/>
          <a:p>
            <a:pPr algn="ctr" defTabSz="1108392">
              <a:defRPr/>
            </a:pPr>
            <a:endParaRPr lang="en-US" sz="2182" kern="0" dirty="0">
              <a:solidFill>
                <a:prstClr val="black"/>
              </a:solidFill>
              <a:latin typeface="+mj-lt"/>
            </a:endParaRPr>
          </a:p>
        </p:txBody>
      </p:sp>
      <p:grpSp>
        <p:nvGrpSpPr>
          <p:cNvPr id="3" name="Group 2">
            <a:extLst>
              <a:ext uri="{FF2B5EF4-FFF2-40B4-BE49-F238E27FC236}">
                <a16:creationId xmlns:a16="http://schemas.microsoft.com/office/drawing/2014/main" id="{D00AA6DF-C696-42CE-8FAF-5F874FF5A097}"/>
              </a:ext>
            </a:extLst>
          </p:cNvPr>
          <p:cNvGrpSpPr/>
          <p:nvPr/>
        </p:nvGrpSpPr>
        <p:grpSpPr>
          <a:xfrm>
            <a:off x="4785824" y="881522"/>
            <a:ext cx="2658585" cy="5056632"/>
            <a:chOff x="4785824" y="881522"/>
            <a:chExt cx="2658585" cy="5056632"/>
          </a:xfrm>
        </p:grpSpPr>
        <p:sp>
          <p:nvSpPr>
            <p:cNvPr id="2" name="Rectangle 1"/>
            <p:cNvSpPr/>
            <p:nvPr/>
          </p:nvSpPr>
          <p:spPr bwMode="gray">
            <a:xfrm>
              <a:off x="4785824" y="881522"/>
              <a:ext cx="2658585" cy="5056632"/>
            </a:xfrm>
            <a:prstGeom prst="rect">
              <a:avLst/>
            </a:prstGeom>
            <a:solidFill>
              <a:srgbClr val="81D0F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a:solidFill>
                  <a:schemeClr val="bg1"/>
                </a:solidFill>
                <a:latin typeface="+mj-lt"/>
              </a:endParaRPr>
            </a:p>
          </p:txBody>
        </p:sp>
        <p:sp>
          <p:nvSpPr>
            <p:cNvPr id="25" name="Rounded Rectangle 24">
              <a:hlinkClick r:id="" action="ppaction://noaction"/>
            </p:cNvPr>
            <p:cNvSpPr/>
            <p:nvPr/>
          </p:nvSpPr>
          <p:spPr>
            <a:xfrm>
              <a:off x="5173007" y="1212656"/>
              <a:ext cx="188421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3" action="ppaction://hlinksldjump"/>
                </a:rPr>
                <a:t>Design Principles</a:t>
              </a:r>
              <a:endParaRPr lang="en-US" sz="1400" dirty="0">
                <a:solidFill>
                  <a:schemeClr val="bg1"/>
                </a:solidFill>
                <a:latin typeface="+mj-lt"/>
              </a:endParaRPr>
            </a:p>
          </p:txBody>
        </p:sp>
        <p:sp>
          <p:nvSpPr>
            <p:cNvPr id="27" name="Rounded Rectangle 26">
              <a:hlinkClick r:id="rId4" action="ppaction://hlinksldjump"/>
            </p:cNvPr>
            <p:cNvSpPr/>
            <p:nvPr/>
          </p:nvSpPr>
          <p:spPr>
            <a:xfrm>
              <a:off x="5173007" y="3941281"/>
              <a:ext cx="188421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5" action="ppaction://hlinksldjump"/>
                </a:rPr>
                <a:t>Your Everyday Innovation</a:t>
              </a:r>
              <a:endParaRPr lang="en-US" sz="1400" dirty="0">
                <a:solidFill>
                  <a:schemeClr val="bg1"/>
                </a:solidFill>
                <a:latin typeface="+mj-lt"/>
              </a:endParaRPr>
            </a:p>
          </p:txBody>
        </p:sp>
        <p:sp>
          <p:nvSpPr>
            <p:cNvPr id="29" name="Rounded Rectangle 28">
              <a:hlinkClick r:id="" action="ppaction://noaction"/>
            </p:cNvPr>
            <p:cNvSpPr/>
            <p:nvPr/>
          </p:nvSpPr>
          <p:spPr>
            <a:xfrm>
              <a:off x="5173007" y="4487006"/>
              <a:ext cx="188421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6" action="ppaction://hlinksldjump"/>
                </a:rPr>
                <a:t>Power Point Karaoke</a:t>
              </a:r>
              <a:endParaRPr lang="en-US" sz="1400" dirty="0">
                <a:solidFill>
                  <a:schemeClr val="bg1"/>
                </a:solidFill>
                <a:latin typeface="+mj-lt"/>
              </a:endParaRPr>
            </a:p>
          </p:txBody>
        </p:sp>
        <p:sp>
          <p:nvSpPr>
            <p:cNvPr id="30" name="Rounded Rectangle 29">
              <a:hlinkClick r:id="" action="ppaction://noaction"/>
            </p:cNvPr>
            <p:cNvSpPr/>
            <p:nvPr/>
          </p:nvSpPr>
          <p:spPr>
            <a:xfrm>
              <a:off x="5173007" y="3395556"/>
              <a:ext cx="188421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7" action="ppaction://hlinksldjump"/>
                </a:rPr>
                <a:t>Fact or Fiction</a:t>
              </a:r>
              <a:endParaRPr lang="en-US" sz="1400" dirty="0">
                <a:solidFill>
                  <a:schemeClr val="bg1"/>
                </a:solidFill>
                <a:latin typeface="+mj-lt"/>
              </a:endParaRPr>
            </a:p>
          </p:txBody>
        </p:sp>
        <p:sp>
          <p:nvSpPr>
            <p:cNvPr id="41" name="Rounded Rectangle 21">
              <a:hlinkClick r:id="" action="ppaction://noaction"/>
              <a:extLst>
                <a:ext uri="{FF2B5EF4-FFF2-40B4-BE49-F238E27FC236}">
                  <a16:creationId xmlns:a16="http://schemas.microsoft.com/office/drawing/2014/main" id="{281B3BC3-0BA8-49D8-BD3E-ACB0D29FC365}"/>
                </a:ext>
              </a:extLst>
            </p:cNvPr>
            <p:cNvSpPr/>
            <p:nvPr/>
          </p:nvSpPr>
          <p:spPr>
            <a:xfrm>
              <a:off x="5173007" y="2849831"/>
              <a:ext cx="188421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8" action="ppaction://hlinksldjump"/>
                </a:rPr>
                <a:t>6 Thinking Hats</a:t>
              </a:r>
              <a:endParaRPr lang="en-US" sz="1400" dirty="0">
                <a:solidFill>
                  <a:schemeClr val="bg1"/>
                </a:solidFill>
                <a:latin typeface="+mj-lt"/>
              </a:endParaRPr>
            </a:p>
          </p:txBody>
        </p:sp>
        <p:sp>
          <p:nvSpPr>
            <p:cNvPr id="42" name="Rounded Rectangle 22">
              <a:hlinkClick r:id="" action="ppaction://noaction"/>
              <a:extLst>
                <a:ext uri="{FF2B5EF4-FFF2-40B4-BE49-F238E27FC236}">
                  <a16:creationId xmlns:a16="http://schemas.microsoft.com/office/drawing/2014/main" id="{A26714DF-0AC0-485B-B88A-9F00D40A8FAC}"/>
                </a:ext>
              </a:extLst>
            </p:cNvPr>
            <p:cNvSpPr/>
            <p:nvPr/>
          </p:nvSpPr>
          <p:spPr>
            <a:xfrm>
              <a:off x="5173007" y="2304106"/>
              <a:ext cx="188421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9" action="ppaction://hlinksldjump"/>
                </a:rPr>
                <a:t>Strength Finder</a:t>
              </a:r>
              <a:endParaRPr lang="en-US" sz="1400" dirty="0">
                <a:solidFill>
                  <a:schemeClr val="bg1"/>
                </a:solidFill>
                <a:latin typeface="+mj-lt"/>
              </a:endParaRPr>
            </a:p>
          </p:txBody>
        </p:sp>
        <p:sp>
          <p:nvSpPr>
            <p:cNvPr id="43" name="Rounded Rectangle 23">
              <a:hlinkClick r:id="" action="ppaction://noaction"/>
              <a:extLst>
                <a:ext uri="{FF2B5EF4-FFF2-40B4-BE49-F238E27FC236}">
                  <a16:creationId xmlns:a16="http://schemas.microsoft.com/office/drawing/2014/main" id="{B49CEB47-A1C2-4BAE-BB20-D04361E3CC83}"/>
                </a:ext>
              </a:extLst>
            </p:cNvPr>
            <p:cNvSpPr/>
            <p:nvPr/>
          </p:nvSpPr>
          <p:spPr>
            <a:xfrm>
              <a:off x="5173007" y="1758381"/>
              <a:ext cx="188421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0" action="ppaction://hlinksldjump"/>
                </a:rPr>
                <a:t>TTPPEE Analogy</a:t>
              </a:r>
              <a:endParaRPr lang="en-US" sz="1400" dirty="0">
                <a:solidFill>
                  <a:schemeClr val="bg1"/>
                </a:solidFill>
                <a:latin typeface="+mj-lt"/>
              </a:endParaRPr>
            </a:p>
          </p:txBody>
        </p:sp>
        <p:sp>
          <p:nvSpPr>
            <p:cNvPr id="44" name="Rounded Rectangle 27">
              <a:hlinkClick r:id="" action="ppaction://noaction"/>
              <a:extLst>
                <a:ext uri="{FF2B5EF4-FFF2-40B4-BE49-F238E27FC236}">
                  <a16:creationId xmlns:a16="http://schemas.microsoft.com/office/drawing/2014/main" id="{A5A53D4B-F4F8-46EE-921D-6D245ED441FA}"/>
                </a:ext>
              </a:extLst>
            </p:cNvPr>
            <p:cNvSpPr/>
            <p:nvPr/>
          </p:nvSpPr>
          <p:spPr>
            <a:xfrm>
              <a:off x="5173007" y="5032731"/>
              <a:ext cx="1884218" cy="4114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hlinkClick r:id="rId11" action="ppaction://hlinksldjump"/>
                </a:rPr>
                <a:t>Photo Introduction</a:t>
              </a:r>
              <a:endParaRPr lang="en-US" sz="1400" dirty="0">
                <a:solidFill>
                  <a:schemeClr val="bg1"/>
                </a:solidFill>
                <a:latin typeface="+mj-lt"/>
              </a:endParaRPr>
            </a:p>
          </p:txBody>
        </p:sp>
      </p:grpSp>
      <p:sp>
        <p:nvSpPr>
          <p:cNvPr id="14" name="Title 2">
            <a:extLst>
              <a:ext uri="{FF2B5EF4-FFF2-40B4-BE49-F238E27FC236}">
                <a16:creationId xmlns:a16="http://schemas.microsoft.com/office/drawing/2014/main" id="{5AFFE6D4-45F2-47F9-B335-4BB7A8CAEA43}"/>
              </a:ext>
            </a:extLst>
          </p:cNvPr>
          <p:cNvSpPr txBox="1">
            <a:spLocks/>
          </p:cNvSpPr>
          <p:nvPr/>
        </p:nvSpPr>
        <p:spPr>
          <a:xfrm>
            <a:off x="496957" y="269469"/>
            <a:ext cx="11695043" cy="542156"/>
          </a:xfrm>
          <a:prstGeom prst="rect">
            <a:avLst/>
          </a:prstGeom>
          <a:noFill/>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defTabSz="1108392">
              <a:defRPr/>
            </a:pPr>
            <a:r>
              <a:rPr lang="en-US" sz="2400" dirty="0">
                <a:solidFill>
                  <a:schemeClr val="accent5"/>
                </a:solidFill>
                <a:latin typeface="Arial" panose="020B0604020202020204" pitchFamily="34" charset="0"/>
                <a:cs typeface="Arial" panose="020B0604020202020204" pitchFamily="34" charset="0"/>
              </a:rPr>
              <a:t>Collaborative Tools &amp; Assets</a:t>
            </a:r>
          </a:p>
        </p:txBody>
      </p:sp>
    </p:spTree>
    <p:extLst>
      <p:ext uri="{BB962C8B-B14F-4D97-AF65-F5344CB8AC3E}">
        <p14:creationId xmlns:p14="http://schemas.microsoft.com/office/powerpoint/2010/main" val="928961983"/>
      </p:ext>
    </p:extLst>
  </p:cSld>
  <p:clrMapOvr>
    <a:masterClrMapping/>
  </p:clrMapOvr>
  <p:transition advClick="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Polleverywhere</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485953"/>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39713"/>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30" name="Straight Connector 2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4297" y="1617679"/>
            <a:ext cx="5377319"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Quick easy way to grab data from a group of people and also visually display it either back to the group or for your own purposes (e.g. presentation, on your website) </a:t>
            </a:r>
          </a:p>
        </p:txBody>
      </p:sp>
      <p:sp>
        <p:nvSpPr>
          <p:cNvPr id="17" name="Rectangle 16"/>
          <p:cNvSpPr/>
          <p:nvPr/>
        </p:nvSpPr>
        <p:spPr>
          <a:xfrm>
            <a:off x="5404053" y="1623762"/>
            <a:ext cx="6772516" cy="4724370"/>
          </a:xfrm>
          <a:prstGeom prst="rect">
            <a:avLst/>
          </a:prstGeom>
        </p:spPr>
        <p:txBody>
          <a:bodyPr wrap="square">
            <a:spAutoFit/>
          </a:bodyPr>
          <a:lstStyle/>
          <a:p>
            <a:r>
              <a:rPr lang="en-US" sz="1300" dirty="0">
                <a:latin typeface="Arial" panose="020B0604020202020204" pitchFamily="34" charset="0"/>
                <a:ea typeface="Calibri" panose="020F0502020204030204" pitchFamily="34" charset="0"/>
                <a:cs typeface="Arial" panose="020B0604020202020204" pitchFamily="34" charset="0"/>
              </a:rPr>
              <a:t>Three steps to creating a poll:</a:t>
            </a:r>
          </a:p>
          <a:p>
            <a:pPr marL="228600" indent="-228600">
              <a:buFont typeface="+mj-lt"/>
              <a:buAutoNum type="arabicPeriod"/>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Ask your question; create your poll:</a:t>
            </a:r>
          </a:p>
          <a:p>
            <a:pPr marL="396875" lvl="1" indent="-168275">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Multiple choice (incl. true/false)</a:t>
            </a:r>
          </a:p>
          <a:p>
            <a:pPr marL="396875" lvl="1" indent="-168275">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Free response</a:t>
            </a:r>
          </a:p>
          <a:p>
            <a:pPr marL="396875" lvl="1" indent="-168275">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Clickable images </a:t>
            </a:r>
          </a:p>
          <a:p>
            <a:pPr marL="396875" lvl="1" indent="-168275">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Q&amp;A/brainstorm</a:t>
            </a:r>
          </a:p>
          <a:p>
            <a:pPr marL="396875" lvl="1" indent="-168275">
              <a:spcAft>
                <a:spcPts val="600"/>
              </a:spcAft>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Foreign language functionalities, etc.</a:t>
            </a:r>
          </a:p>
          <a:p>
            <a:pPr marL="228600" indent="-228600">
              <a:buFont typeface="+mj-lt"/>
              <a:buAutoNum type="arabicPeriod"/>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Participants respond after you decide the voting options:</a:t>
            </a:r>
          </a:p>
          <a:p>
            <a:pPr lvl="1" indent="-228600">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SMS text voting; most type of phones are supported as long as it has texting capabilities including international phones</a:t>
            </a:r>
          </a:p>
          <a:p>
            <a:pPr lvl="1" indent="-228600">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Web voting: Link participants to your PollEv voting page</a:t>
            </a:r>
          </a:p>
          <a:p>
            <a:pPr lvl="1" indent="-228600">
              <a:spcAft>
                <a:spcPts val="600"/>
              </a:spcAft>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For premium users, there is also the option to customize the voting experience e.g. to match company branding </a:t>
            </a:r>
          </a:p>
          <a:p>
            <a:pPr marL="228600" indent="-228600">
              <a:buFont typeface="+mj-lt"/>
              <a:buAutoNum type="arabicPeriod"/>
              <a:tabLst>
                <a:tab pos="554197" algn="l"/>
              </a:tabLst>
            </a:pPr>
            <a:r>
              <a:rPr lang="en-US" sz="1300" dirty="0">
                <a:latin typeface="Arial" panose="020B0604020202020204" pitchFamily="34" charset="0"/>
                <a:ea typeface="Calibri" panose="020F0502020204030204" pitchFamily="34" charset="0"/>
                <a:cs typeface="Arial" panose="020B0604020202020204" pitchFamily="34" charset="0"/>
              </a:rPr>
              <a:t>Real-time, live results</a:t>
            </a:r>
          </a:p>
          <a:p>
            <a:pPr marL="396875" lvl="1" indent="-168275">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Can see the votes or websites click reflected in the poll as they happen in real time – graphs will morph with data coming in</a:t>
            </a:r>
          </a:p>
          <a:p>
            <a:pPr marL="396875" lvl="1" indent="-168275">
              <a:spcAft>
                <a:spcPts val="600"/>
              </a:spcAft>
              <a:buFont typeface="Arial" panose="020B0604020202020204" pitchFamily="34" charset="0"/>
              <a:buChar char="•"/>
              <a:tabLst>
                <a:tab pos="1108392" algn="l"/>
              </a:tabLst>
            </a:pPr>
            <a:r>
              <a:rPr lang="en-US" sz="1300" dirty="0">
                <a:latin typeface="Arial" panose="020B0604020202020204" pitchFamily="34" charset="0"/>
                <a:ea typeface="Calibri" panose="020F0502020204030204" pitchFamily="34" charset="0"/>
                <a:cs typeface="Arial" panose="020B0604020202020204" pitchFamily="34" charset="0"/>
              </a:rPr>
              <a:t>The results can be viewed directly from the website, downloaded to be integrated into a PowerPoint or published onto your personal website (social media or otherwise) </a:t>
            </a:r>
          </a:p>
          <a:p>
            <a:r>
              <a:rPr lang="en-US" sz="1300" dirty="0">
                <a:latin typeface="Arial" panose="020B0604020202020204" pitchFamily="34" charset="0"/>
                <a:ea typeface="Calibri" panose="020F0502020204030204" pitchFamily="34" charset="0"/>
                <a:cs typeface="Arial" panose="020B0604020202020204" pitchFamily="34" charset="0"/>
              </a:rPr>
              <a:t>The premium version also offers a variety of other features such as larger audience sizes, multiple users of the account, moderation, reports, keywords, team competitions, etc. </a:t>
            </a:r>
          </a:p>
          <a:p>
            <a:endParaRPr lang="en-US" sz="13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7416" y="2957489"/>
            <a:ext cx="5276435" cy="492443"/>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Polleverywhere is an online poll generator where you can gather live response data to any question you ask</a:t>
            </a:r>
            <a:endParaRPr lang="en-US" sz="1300" b="1" dirty="0">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C58F6437-CDC1-493D-8059-64789F27A48B}"/>
              </a:ext>
            </a:extLst>
          </p:cNvPr>
          <p:cNvGraphicFramePr>
            <a:graphicFrameLocks noGrp="1"/>
          </p:cNvGraphicFramePr>
          <p:nvPr>
            <p:extLst>
              <p:ext uri="{D42A27DB-BD31-4B8C-83A1-F6EECF244321}">
                <p14:modId xmlns:p14="http://schemas.microsoft.com/office/powerpoint/2010/main" val="2006398566"/>
              </p:ext>
            </p:extLst>
          </p:nvPr>
        </p:nvGraphicFramePr>
        <p:xfrm>
          <a:off x="7896257" y="11575"/>
          <a:ext cx="4280312" cy="370840"/>
        </p:xfrm>
        <a:graphic>
          <a:graphicData uri="http://schemas.openxmlformats.org/drawingml/2006/table">
            <a:tbl>
              <a:tblPr firstRow="1" bandRow="1">
                <a:tableStyleId>{5C22544A-7EE6-4342-B048-85BDC9FD1C3A}</a:tableStyleId>
              </a:tblPr>
              <a:tblGrid>
                <a:gridCol w="2140156">
                  <a:extLst>
                    <a:ext uri="{9D8B030D-6E8A-4147-A177-3AD203B41FA5}">
                      <a16:colId xmlns:a16="http://schemas.microsoft.com/office/drawing/2014/main" val="20000"/>
                    </a:ext>
                  </a:extLst>
                </a:gridCol>
                <a:gridCol w="2140156">
                  <a:extLst>
                    <a:ext uri="{9D8B030D-6E8A-4147-A177-3AD203B41FA5}">
                      <a16:colId xmlns:a16="http://schemas.microsoft.com/office/drawing/2014/main" val="20001"/>
                    </a:ext>
                  </a:extLst>
                </a:gridCol>
              </a:tblGrid>
              <a:tr h="370840">
                <a:tc>
                  <a:txBody>
                    <a:bodyPr/>
                    <a:lstStyle/>
                    <a:p>
                      <a:pPr algn="ctr"/>
                      <a:r>
                        <a:rPr lang="en-US" sz="1100" b="0" dirty="0">
                          <a:solidFill>
                            <a:schemeClr val="bg1"/>
                          </a:solidFill>
                          <a:latin typeface="Arial" panose="020B0604020202020204" pitchFamily="34" charset="0"/>
                          <a:cs typeface="Arial" panose="020B0604020202020204" pitchFamily="34" charset="0"/>
                        </a:rPr>
                        <a:t>Collaborative</a:t>
                      </a:r>
                      <a:r>
                        <a:rPr lang="en-US" sz="1100" b="0" baseline="0" dirty="0">
                          <a:solidFill>
                            <a:schemeClr val="bg1"/>
                          </a:solidFill>
                          <a:latin typeface="Arial" panose="020B0604020202020204" pitchFamily="34" charset="0"/>
                          <a:cs typeface="Arial" panose="020B0604020202020204" pitchFamily="34" charset="0"/>
                        </a:rPr>
                        <a:t> Tools</a:t>
                      </a:r>
                      <a:endParaRPr lang="en-US" sz="1100" b="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marL="0" algn="ctr" defTabSz="914400" rtl="0" eaLnBrk="1" latinLnBrk="0" hangingPunct="1"/>
                      <a:r>
                        <a:rPr lang="en-US" sz="1100" b="0" u="sng" kern="1200" dirty="0">
                          <a:solidFill>
                            <a:schemeClr val="accent1"/>
                          </a:solidFill>
                          <a:latin typeface="Arial" panose="020B0604020202020204" pitchFamily="34" charset="0"/>
                          <a:ea typeface="+mn-ea"/>
                          <a:cs typeface="Arial" panose="020B0604020202020204" pitchFamily="34" charset="0"/>
                          <a:hlinkClick r:id="rId3" action="ppaction://hlinksldjump"/>
                        </a:rPr>
                        <a:t>Collaborative Assets</a:t>
                      </a:r>
                      <a:endParaRPr lang="en-US" sz="1100" b="0" u="sng" kern="1200" dirty="0">
                        <a:solidFill>
                          <a:schemeClr val="accent1"/>
                        </a:solidFill>
                        <a:latin typeface="Arial" panose="020B0604020202020204" pitchFamily="34" charset="0"/>
                        <a:ea typeface="+mn-ea"/>
                        <a:cs typeface="Arial" panose="020B0604020202020204" pitchFamily="34" charset="0"/>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E7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8248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The Five Whys</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694302"/>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148062"/>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378013111"/>
              </p:ext>
            </p:extLst>
          </p:nvPr>
        </p:nvGraphicFramePr>
        <p:xfrm>
          <a:off x="7896257" y="11575"/>
          <a:ext cx="4280312" cy="359265"/>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59265">
                <a:tc>
                  <a:txBody>
                    <a:bodyPr/>
                    <a:lstStyle/>
                    <a:p>
                      <a:pPr algn="ctr"/>
                      <a:r>
                        <a:rPr lang="en-US" sz="1100" b="0" baseline="0" dirty="0">
                          <a:solidFill>
                            <a:schemeClr val="bg1"/>
                          </a:solidFill>
                          <a:latin typeface="Arial" panose="020B0604020202020204" pitchFamily="34" charset="0"/>
                          <a:cs typeface="Arial" panose="020B0604020202020204" pitchFamily="34" charset="0"/>
                          <a:hlinkClick r:id="rId3" action="ppaction://hlinksldjump"/>
                        </a:rPr>
                        <a:t>Discover</a:t>
                      </a:r>
                      <a:endParaRPr lang="en-US" sz="1100" b="0" baseline="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5027" y="1618522"/>
            <a:ext cx="5218642"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Can help break down a daunting problem into its most basic form, usually a process, which is, in most cases, much easier to work with and find a solution for</a:t>
            </a:r>
          </a:p>
        </p:txBody>
      </p:sp>
      <p:sp>
        <p:nvSpPr>
          <p:cNvPr id="17" name="Rectangle 16"/>
          <p:cNvSpPr/>
          <p:nvPr/>
        </p:nvSpPr>
        <p:spPr>
          <a:xfrm>
            <a:off x="-9759" y="3156702"/>
            <a:ext cx="5276435" cy="492443"/>
          </a:xfrm>
          <a:prstGeom prst="rect">
            <a:avLst/>
          </a:prstGeom>
        </p:spPr>
        <p:txBody>
          <a:bodyPr wrap="square">
            <a:spAutoFit/>
          </a:bodyPr>
          <a:lstStyle/>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The 5 whys is a tool to discover and dig deep into the core root cause of the problem that has been identified</a:t>
            </a:r>
            <a:endParaRPr lang="en-US" sz="1300" b="1" dirty="0">
              <a:latin typeface="Arial" panose="020B0604020202020204" pitchFamily="34" charset="0"/>
              <a:cs typeface="Arial" panose="020B0604020202020204" pitchFamily="34" charset="0"/>
            </a:endParaRPr>
          </a:p>
        </p:txBody>
      </p:sp>
      <p:sp>
        <p:nvSpPr>
          <p:cNvPr id="21" name="Rectangle 20"/>
          <p:cNvSpPr/>
          <p:nvPr/>
        </p:nvSpPr>
        <p:spPr>
          <a:xfrm>
            <a:off x="5385053" y="1627586"/>
            <a:ext cx="6791516" cy="2523768"/>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Start with identifying the main problem</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Then begin an iterative process of asking why (generally 5 times, hence the five whys):</a:t>
            </a:r>
          </a:p>
          <a:p>
            <a:pPr marL="825309" lvl="1" indent="-207824">
              <a:buFont typeface="Courier New" panose="02070309020205020404" pitchFamily="49" charset="0"/>
              <a:buChar char="o"/>
            </a:pPr>
            <a:r>
              <a:rPr lang="en-US" sz="1300" dirty="0">
                <a:latin typeface="Arial" panose="020B0604020202020204" pitchFamily="34" charset="0"/>
                <a:cs typeface="Arial" panose="020B0604020202020204" pitchFamily="34" charset="0"/>
              </a:rPr>
              <a:t>First why on the problem</a:t>
            </a:r>
          </a:p>
          <a:p>
            <a:pPr marL="825309" lvl="1" indent="-207824">
              <a:buFont typeface="Courier New" panose="02070309020205020404" pitchFamily="49" charset="0"/>
              <a:buChar char="o"/>
            </a:pPr>
            <a:r>
              <a:rPr lang="en-US" sz="1300" dirty="0">
                <a:latin typeface="Arial" panose="020B0604020202020204" pitchFamily="34" charset="0"/>
                <a:cs typeface="Arial" panose="020B0604020202020204" pitchFamily="34" charset="0"/>
              </a:rPr>
              <a:t>Second why diving more in-depth on the first why</a:t>
            </a:r>
          </a:p>
          <a:p>
            <a:pPr marL="825309" lvl="1" indent="-207824">
              <a:buFont typeface="Courier New" panose="02070309020205020404" pitchFamily="49" charset="0"/>
              <a:buChar char="o"/>
            </a:pPr>
            <a:r>
              <a:rPr lang="en-US" sz="1300" dirty="0">
                <a:latin typeface="Arial" panose="020B0604020202020204" pitchFamily="34" charset="0"/>
                <a:cs typeface="Arial" panose="020B0604020202020204" pitchFamily="34" charset="0"/>
              </a:rPr>
              <a:t>Third why on the second why</a:t>
            </a:r>
          </a:p>
          <a:p>
            <a:pPr marL="825309" lvl="1" indent="-207824">
              <a:buFont typeface="Courier New" panose="02070309020205020404" pitchFamily="49" charset="0"/>
              <a:buChar char="o"/>
            </a:pPr>
            <a:r>
              <a:rPr lang="en-US" sz="1300" dirty="0">
                <a:latin typeface="Arial" panose="020B0604020202020204" pitchFamily="34" charset="0"/>
                <a:cs typeface="Arial" panose="020B0604020202020204" pitchFamily="34" charset="0"/>
              </a:rPr>
              <a:t>Fourth why on the third why</a:t>
            </a:r>
          </a:p>
          <a:p>
            <a:pPr marL="825309" lvl="1" indent="-207824">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Fifth why should allow user to easily identify the root cause</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By the logic of an iterative process, this tool can be continuously used for a sixth why and so forth, or less than five whys depending on which why uncovers the root cause</a:t>
            </a:r>
          </a:p>
          <a:p>
            <a:pPr marL="207824" indent="-207824">
              <a:buFont typeface="Arial" panose="020B0604020202020204" pitchFamily="34" charset="0"/>
              <a:buChar char="•"/>
            </a:pPr>
            <a:r>
              <a:rPr lang="en-US" sz="1300" dirty="0">
                <a:latin typeface="Arial" panose="020B0604020202020204" pitchFamily="34" charset="0"/>
                <a:cs typeface="Arial" panose="020B0604020202020204" pitchFamily="34" charset="0"/>
              </a:rPr>
              <a:t>A variety of diagrams and visuals can help guide the process such as the fishbone (a.k.a. Ishikawa diagram)</a:t>
            </a:r>
          </a:p>
        </p:txBody>
      </p:sp>
      <p:pic>
        <p:nvPicPr>
          <p:cNvPr id="22" name="Picture 21"/>
          <p:cNvPicPr>
            <a:picLocks noChangeAspect="1"/>
          </p:cNvPicPr>
          <p:nvPr/>
        </p:nvPicPr>
        <p:blipFill>
          <a:blip r:embed="rId4"/>
          <a:stretch>
            <a:fillRect/>
          </a:stretch>
        </p:blipFill>
        <p:spPr>
          <a:xfrm>
            <a:off x="5505795" y="4529069"/>
            <a:ext cx="2675246" cy="2006435"/>
          </a:xfrm>
          <a:prstGeom prst="rect">
            <a:avLst/>
          </a:prstGeom>
        </p:spPr>
      </p:pic>
      <p:sp>
        <p:nvSpPr>
          <p:cNvPr id="23" name="TextBox 22">
            <a:extLst>
              <a:ext uri="{FF2B5EF4-FFF2-40B4-BE49-F238E27FC236}">
                <a16:creationId xmlns:a16="http://schemas.microsoft.com/office/drawing/2014/main" id="{CB61B46F-8FBC-4744-8515-1B89C78CFD7F}"/>
              </a:ext>
            </a:extLst>
          </p:cNvPr>
          <p:cNvSpPr txBox="1"/>
          <p:nvPr/>
        </p:nvSpPr>
        <p:spPr>
          <a:xfrm>
            <a:off x="11414125" y="6477000"/>
            <a:ext cx="307975" cy="153888"/>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1000" smtClean="0">
                <a:solidFill>
                  <a:schemeClr val="tx1"/>
                </a:solidFill>
              </a:rPr>
              <a:pPr algn="r" defTabSz="1219170">
                <a:spcBef>
                  <a:spcPts val="800"/>
                </a:spcBef>
                <a:buSzPct val="100000"/>
                <a:buFont typeface="Arial"/>
                <a:buNone/>
              </a:pPr>
              <a:t>6</a:t>
            </a:fld>
            <a:endParaRPr lang="en-US" sz="1000" dirty="0">
              <a:solidFill>
                <a:schemeClr val="tx1"/>
              </a:solidFill>
            </a:endParaRPr>
          </a:p>
        </p:txBody>
      </p:sp>
    </p:spTree>
    <p:extLst>
      <p:ext uri="{BB962C8B-B14F-4D97-AF65-F5344CB8AC3E}">
        <p14:creationId xmlns:p14="http://schemas.microsoft.com/office/powerpoint/2010/main" val="1321837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Focal Question </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763750"/>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3217510"/>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21334" y="1617672"/>
            <a:ext cx="5430302" cy="782265"/>
          </a:xfrm>
          <a:prstGeom prst="rect">
            <a:avLst/>
          </a:prstGeom>
          <a:noFill/>
        </p:spPr>
        <p:txBody>
          <a:bodyPr wrap="square" rtlCol="0">
            <a:spAutoFit/>
          </a:bodyPr>
          <a:lstStyle/>
          <a:p>
            <a:pPr marL="138549" indent="-138549">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It challenges assumptions within a Project Statement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and turns it into a clear, concise directive</a:t>
            </a:r>
          </a:p>
          <a:p>
            <a:pPr marL="138549" indent="-138549">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Builds clarity and align expectations across all stakeholders </a:t>
            </a:r>
          </a:p>
        </p:txBody>
      </p:sp>
      <p:sp>
        <p:nvSpPr>
          <p:cNvPr id="17" name="Rectangle 16"/>
          <p:cNvSpPr/>
          <p:nvPr/>
        </p:nvSpPr>
        <p:spPr>
          <a:xfrm>
            <a:off x="765" y="3237159"/>
            <a:ext cx="5276435" cy="2046714"/>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A scoping tool to clarify and state the problem the project is aiming to address in one sentence:</a:t>
            </a:r>
          </a:p>
          <a:p>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pPr marL="0" lvl="1"/>
            <a:endParaRPr lang="en-US" sz="1300" b="1" dirty="0">
              <a:latin typeface="Arial" panose="020B0604020202020204" pitchFamily="34" charset="0"/>
              <a:cs typeface="Arial" panose="020B0604020202020204" pitchFamily="34" charset="0"/>
            </a:endParaRPr>
          </a:p>
          <a:p>
            <a:pPr marL="138549" lvl="1" indent="-138549">
              <a:buFont typeface="Arial" panose="020B0604020202020204" pitchFamily="34" charset="0"/>
              <a:buChar char="•"/>
            </a:pPr>
            <a:endParaRPr lang="en-US" sz="1300" b="1" dirty="0">
              <a:latin typeface="Arial" panose="020B0604020202020204" pitchFamily="34" charset="0"/>
              <a:cs typeface="Arial" panose="020B0604020202020204" pitchFamily="34" charset="0"/>
            </a:endParaRPr>
          </a:p>
          <a:p>
            <a:pPr marL="138549" lvl="1" indent="-138549">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WHO </a:t>
            </a:r>
            <a:r>
              <a:rPr lang="en-US" sz="1300" dirty="0">
                <a:latin typeface="Arial" panose="020B0604020202020204" pitchFamily="34" charset="0"/>
                <a:cs typeface="Arial" panose="020B0604020202020204" pitchFamily="34" charset="0"/>
              </a:rPr>
              <a:t>is accountable to deliver the action/outcome</a:t>
            </a:r>
          </a:p>
          <a:p>
            <a:pPr marL="138549" lvl="1" indent="-138549">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WHAT </a:t>
            </a:r>
            <a:r>
              <a:rPr lang="en-US" sz="1300" dirty="0">
                <a:latin typeface="Arial" panose="020B0604020202020204" pitchFamily="34" charset="0"/>
                <a:cs typeface="Arial" panose="020B0604020202020204" pitchFamily="34" charset="0"/>
              </a:rPr>
              <a:t>the action is to be accomplished</a:t>
            </a:r>
          </a:p>
          <a:p>
            <a:pPr marL="138549" lvl="1" indent="-138549">
              <a:spcAft>
                <a:spcPts val="6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WHY </a:t>
            </a:r>
            <a:r>
              <a:rPr lang="en-US" sz="1300" dirty="0">
                <a:latin typeface="Arial" panose="020B0604020202020204" pitchFamily="34" charset="0"/>
                <a:cs typeface="Arial" panose="020B0604020202020204" pitchFamily="34" charset="0"/>
              </a:rPr>
              <a:t>the action is being designed for the stakeholder</a:t>
            </a:r>
            <a:endParaRPr lang="en-US" sz="1300" b="1" dirty="0">
              <a:latin typeface="Arial" panose="020B0604020202020204" pitchFamily="34" charset="0"/>
              <a:cs typeface="Arial" panose="020B0604020202020204" pitchFamily="34" charset="0"/>
            </a:endParaRPr>
          </a:p>
        </p:txBody>
      </p:sp>
      <p:sp>
        <p:nvSpPr>
          <p:cNvPr id="21" name="TextBox 20"/>
          <p:cNvSpPr txBox="1"/>
          <p:nvPr/>
        </p:nvSpPr>
        <p:spPr>
          <a:xfrm>
            <a:off x="-38961" y="3899703"/>
            <a:ext cx="4833872"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How can </a:t>
            </a:r>
            <a:r>
              <a:rPr lang="en-US" sz="2000" b="1" dirty="0">
                <a:solidFill>
                  <a:schemeClr val="accent5"/>
                </a:solidFill>
                <a:latin typeface="Arial" panose="020B0604020202020204" pitchFamily="34" charset="0"/>
                <a:cs typeface="Arial" panose="020B0604020202020204" pitchFamily="34" charset="0"/>
              </a:rPr>
              <a:t>WHO WHAT </a:t>
            </a:r>
            <a:r>
              <a:rPr lang="en-US" sz="2000" dirty="0">
                <a:solidFill>
                  <a:schemeClr val="accent5"/>
                </a:solidFill>
                <a:latin typeface="Arial" panose="020B0604020202020204" pitchFamily="34" charset="0"/>
                <a:cs typeface="Arial" panose="020B0604020202020204" pitchFamily="34" charset="0"/>
              </a:rPr>
              <a:t>so that </a:t>
            </a:r>
            <a:r>
              <a:rPr lang="en-US" sz="2000" b="1" dirty="0">
                <a:solidFill>
                  <a:schemeClr val="accent5"/>
                </a:solidFill>
                <a:latin typeface="Arial" panose="020B0604020202020204" pitchFamily="34" charset="0"/>
                <a:cs typeface="Arial" panose="020B0604020202020204" pitchFamily="34" charset="0"/>
              </a:rPr>
              <a:t>WHY</a:t>
            </a:r>
            <a:r>
              <a:rPr lang="en-US" sz="2000" dirty="0">
                <a:solidFill>
                  <a:schemeClr val="accent5"/>
                </a:solidFill>
                <a:latin typeface="Arial" panose="020B0604020202020204" pitchFamily="34" charset="0"/>
                <a:cs typeface="Arial" panose="020B0604020202020204" pitchFamily="34" charset="0"/>
              </a:rPr>
              <a:t>?</a:t>
            </a:r>
          </a:p>
        </p:txBody>
      </p:sp>
      <p:sp>
        <p:nvSpPr>
          <p:cNvPr id="23" name="Rectangle 22"/>
          <p:cNvSpPr/>
          <p:nvPr/>
        </p:nvSpPr>
        <p:spPr>
          <a:xfrm>
            <a:off x="5406271" y="1630203"/>
            <a:ext cx="6096000" cy="3570208"/>
          </a:xfrm>
          <a:prstGeom prst="rect">
            <a:avLst/>
          </a:prstGeom>
        </p:spPr>
        <p:txBody>
          <a:bodyPr>
            <a:spAutoFit/>
          </a:bodyPr>
          <a:lstStyle/>
          <a:p>
            <a:r>
              <a:rPr lang="en-US" sz="1300" dirty="0">
                <a:latin typeface="Arial" panose="020B0604020202020204" pitchFamily="34" charset="0"/>
                <a:cs typeface="Arial" panose="020B0604020202020204" pitchFamily="34" charset="0"/>
              </a:rPr>
              <a:t>Creating Focal Question is an iterative process of choosing between WHO, WHAT and HOW:</a:t>
            </a:r>
          </a:p>
          <a:p>
            <a:pPr marL="279023" indent="-279023">
              <a:buAutoNum type="arabicPeriod"/>
            </a:pPr>
            <a:r>
              <a:rPr lang="en-US" sz="1300" dirty="0">
                <a:latin typeface="Arial" panose="020B0604020202020204" pitchFamily="34" charset="0"/>
                <a:cs typeface="Arial" panose="020B0604020202020204" pitchFamily="34" charset="0"/>
              </a:rPr>
              <a:t>Critical elements to consider and ensure they interrelated</a:t>
            </a:r>
          </a:p>
          <a:p>
            <a:pPr marL="279023" indent="-279023">
              <a:buAutoNum type="arabicPeriod"/>
            </a:pPr>
            <a:endParaRPr lang="en-US" sz="1300" dirty="0">
              <a:latin typeface="Arial" panose="020B0604020202020204" pitchFamily="34" charset="0"/>
              <a:cs typeface="Arial" panose="020B0604020202020204" pitchFamily="34" charset="0"/>
            </a:endParaRPr>
          </a:p>
          <a:p>
            <a:pPr marL="279023" indent="-279023"/>
            <a:br>
              <a:rPr lang="en-US" sz="1300" dirty="0">
                <a:latin typeface="Arial" panose="020B0604020202020204" pitchFamily="34" charset="0"/>
                <a:cs typeface="Arial" panose="020B0604020202020204" pitchFamily="34" charset="0"/>
              </a:rPr>
            </a:br>
            <a:endParaRPr lang="en-US" sz="1300" dirty="0">
              <a:latin typeface="Arial" panose="020B0604020202020204" pitchFamily="34" charset="0"/>
              <a:cs typeface="Arial" panose="020B0604020202020204" pitchFamily="34" charset="0"/>
            </a:endParaRPr>
          </a:p>
          <a:p>
            <a:pPr marL="279023" lvl="1" indent="-279023"/>
            <a:endParaRPr lang="fr-CA" sz="1300" dirty="0">
              <a:latin typeface="Arial" panose="020B0604020202020204" pitchFamily="34" charset="0"/>
              <a:cs typeface="Arial" panose="020B0604020202020204" pitchFamily="34" charset="0"/>
            </a:endParaRPr>
          </a:p>
          <a:p>
            <a:pPr marL="279023" lvl="1" indent="-279023"/>
            <a:endParaRPr lang="fr-CA" sz="1300" dirty="0">
              <a:latin typeface="Arial" panose="020B0604020202020204" pitchFamily="34" charset="0"/>
              <a:cs typeface="Arial" panose="020B0604020202020204" pitchFamily="34" charset="0"/>
            </a:endParaRPr>
          </a:p>
          <a:p>
            <a:pPr marL="279023" lvl="1" indent="-279023"/>
            <a:endParaRPr lang="en-US" sz="1300" dirty="0">
              <a:latin typeface="Arial" panose="020B0604020202020204" pitchFamily="34" charset="0"/>
              <a:cs typeface="Arial" panose="020B0604020202020204" pitchFamily="34" charset="0"/>
            </a:endParaRPr>
          </a:p>
          <a:p>
            <a:pPr marL="279023" lvl="1" indent="-279023"/>
            <a:endParaRPr lang="en-US" sz="1300" dirty="0">
              <a:latin typeface="Arial" panose="020B0604020202020204" pitchFamily="34" charset="0"/>
              <a:cs typeface="Arial" panose="020B0604020202020204" pitchFamily="34" charset="0"/>
            </a:endParaRPr>
          </a:p>
          <a:p>
            <a:pPr marL="279023" lvl="1" indent="-279023"/>
            <a:endParaRPr lang="en-US" sz="1300" dirty="0">
              <a:latin typeface="Arial" panose="020B0604020202020204" pitchFamily="34" charset="0"/>
              <a:cs typeface="Arial" panose="020B0604020202020204" pitchFamily="34" charset="0"/>
            </a:endParaRPr>
          </a:p>
          <a:p>
            <a:pPr marL="279023" lvl="1" indent="-279023"/>
            <a:endParaRPr lang="en-US" sz="1300" dirty="0">
              <a:latin typeface="Arial" panose="020B0604020202020204" pitchFamily="34" charset="0"/>
              <a:cs typeface="Arial" panose="020B0604020202020204" pitchFamily="34" charset="0"/>
            </a:endParaRPr>
          </a:p>
          <a:p>
            <a:pPr marL="288925" indent="-288925">
              <a:spcAft>
                <a:spcPts val="600"/>
              </a:spcAft>
              <a:buFont typeface="+mj-lt"/>
              <a:buAutoNum type="arabicPeriod" startAt="2"/>
            </a:pPr>
            <a:r>
              <a:rPr lang="en-US" sz="1300" dirty="0">
                <a:latin typeface="Arial" panose="020B0604020202020204" pitchFamily="34" charset="0"/>
                <a:cs typeface="Arial" panose="020B0604020202020204" pitchFamily="34" charset="0"/>
              </a:rPr>
              <a:t>Choose words carefully; keep it simple and avoid business jargon</a:t>
            </a:r>
          </a:p>
          <a:p>
            <a:pPr marL="279023" indent="-279023">
              <a:buFont typeface="+mj-lt"/>
              <a:buAutoNum type="arabicPeriod" startAt="3"/>
            </a:pPr>
            <a:r>
              <a:rPr lang="en-US" sz="1300" dirty="0">
                <a:latin typeface="Arial" panose="020B0604020202020204" pitchFamily="34" charset="0"/>
                <a:cs typeface="Arial" panose="020B0604020202020204" pitchFamily="34" charset="0"/>
              </a:rPr>
              <a:t>Stakeholders drive the ‘WHY’ – work backwards </a:t>
            </a:r>
          </a:p>
          <a:p>
            <a:pPr marL="417572" lvl="1" indent="-138549">
              <a:buFont typeface="Arial" panose="020B0604020202020204" pitchFamily="34" charset="0"/>
              <a:buChar char="•"/>
            </a:pPr>
            <a:r>
              <a:rPr lang="en-US" sz="1300" dirty="0">
                <a:latin typeface="Arial" panose="020B0604020202020204" pitchFamily="34" charset="0"/>
                <a:cs typeface="Arial" panose="020B0604020202020204" pitchFamily="34" charset="0"/>
              </a:rPr>
              <a:t>Complex projects have multiple stakeholders; create separate FQs based on what’s relevant to each. These can be nested to illustrate interconnectedness </a:t>
            </a:r>
          </a:p>
        </p:txBody>
      </p:sp>
      <p:pic>
        <p:nvPicPr>
          <p:cNvPr id="2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882" y="2480541"/>
            <a:ext cx="6493840" cy="1461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3781" y="5466692"/>
            <a:ext cx="1578490" cy="108164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9" name="Table 28">
            <a:extLst>
              <a:ext uri="{FF2B5EF4-FFF2-40B4-BE49-F238E27FC236}">
                <a16:creationId xmlns:a16="http://schemas.microsoft.com/office/drawing/2014/main" id="{F6CA7ECC-0C2A-492F-8F15-F69694DCB592}"/>
              </a:ext>
            </a:extLst>
          </p:cNvPr>
          <p:cNvGraphicFramePr>
            <a:graphicFrameLocks noGrp="1"/>
          </p:cNvGraphicFramePr>
          <p:nvPr>
            <p:extLst>
              <p:ext uri="{D42A27DB-BD31-4B8C-83A1-F6EECF244321}">
                <p14:modId xmlns:p14="http://schemas.microsoft.com/office/powerpoint/2010/main" val="2497810015"/>
              </p:ext>
            </p:extLst>
          </p:nvPr>
        </p:nvGraphicFramePr>
        <p:xfrm>
          <a:off x="7896257" y="11575"/>
          <a:ext cx="4280312" cy="359265"/>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59265">
                <a:tc>
                  <a:txBody>
                    <a:bodyPr/>
                    <a:lstStyle/>
                    <a:p>
                      <a:pPr algn="ctr"/>
                      <a:r>
                        <a:rPr lang="en-US" sz="1100" b="0" baseline="0" dirty="0">
                          <a:solidFill>
                            <a:schemeClr val="bg1"/>
                          </a:solidFill>
                          <a:latin typeface="Arial" panose="020B0604020202020204" pitchFamily="34" charset="0"/>
                          <a:cs typeface="Arial" panose="020B0604020202020204" pitchFamily="34" charset="0"/>
                          <a:hlinkClick r:id="rId5" action="ppaction://hlinksldjump"/>
                        </a:rPr>
                        <a:t>Discover</a:t>
                      </a:r>
                      <a:endParaRPr lang="en-US" sz="1100" b="0" baseline="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68906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6"/>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Arial" panose="020B0604020202020204" pitchFamily="34" charset="0"/>
              <a:cs typeface="Arial" panose="020B0604020202020204" pitchFamily="34" charset="0"/>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Business Model Canvas</a:t>
            </a:r>
          </a:p>
        </p:txBody>
      </p:sp>
      <p:sp>
        <p:nvSpPr>
          <p:cNvPr id="9" name="Rectangle 8"/>
          <p:cNvSpPr/>
          <p:nvPr/>
        </p:nvSpPr>
        <p:spPr>
          <a:xfrm>
            <a:off x="685" y="2977975"/>
            <a:ext cx="5396254" cy="1446550"/>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A holistic approach to conceptualize new business models that considers the relationships between elements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Business Model Canvas is a strategic management and entrepreneurial tool. It allows you to describe, design, challenge, invent and pivot your business model </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Created by Osterwalder &amp; Pigneur, 2010</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2" name="TextBox 11"/>
          <p:cNvSpPr txBox="1"/>
          <p:nvPr/>
        </p:nvSpPr>
        <p:spPr>
          <a:xfrm>
            <a:off x="5263" y="1616295"/>
            <a:ext cx="5391675" cy="692497"/>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Use the business model canvas as part of the design process to visually facilitate discussion of ideas and potential directions to take the business</a:t>
            </a:r>
          </a:p>
        </p:txBody>
      </p:sp>
      <p:sp>
        <p:nvSpPr>
          <p:cNvPr id="13" name="TextBox 12"/>
          <p:cNvSpPr txBox="1"/>
          <p:nvPr/>
        </p:nvSpPr>
        <p:spPr>
          <a:xfrm>
            <a:off x="765" y="2497533"/>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51293"/>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5406873" y="1630567"/>
            <a:ext cx="6769695" cy="2839239"/>
          </a:xfrm>
          <a:prstGeom prst="rect">
            <a:avLst/>
          </a:prstGeom>
        </p:spPr>
        <p:txBody>
          <a:bodyPr wrap="square">
            <a:spAutoFit/>
          </a:bodyPr>
          <a:lstStyle/>
          <a:p>
            <a:pPr>
              <a:spcAft>
                <a:spcPts val="300"/>
              </a:spcAft>
            </a:pPr>
            <a:r>
              <a:rPr lang="en-US" sz="1300" dirty="0">
                <a:latin typeface="Arial" panose="020B0604020202020204" pitchFamily="34" charset="0"/>
                <a:cs typeface="Arial" panose="020B0604020202020204" pitchFamily="34" charset="0"/>
              </a:rPr>
              <a:t>Use the 9 components of the Business Model Canvas:</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Customer Segment: </a:t>
            </a:r>
            <a:r>
              <a:rPr lang="en-US" sz="1300" dirty="0">
                <a:latin typeface="Arial" panose="020B0604020202020204" pitchFamily="34" charset="0"/>
                <a:cs typeface="Arial" panose="020B0604020202020204" pitchFamily="34" charset="0"/>
              </a:rPr>
              <a:t>the users targeted by your business model</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Value Proposition: </a:t>
            </a:r>
            <a:r>
              <a:rPr lang="en-US" sz="1300" dirty="0">
                <a:latin typeface="Arial" panose="020B0604020202020204" pitchFamily="34" charset="0"/>
                <a:cs typeface="Arial" panose="020B0604020202020204" pitchFamily="34" charset="0"/>
              </a:rPr>
              <a:t>value (services/products/processes) your business will create for your customer segment</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Channels: </a:t>
            </a:r>
            <a:r>
              <a:rPr lang="en-US" sz="1300" dirty="0">
                <a:latin typeface="Arial" panose="020B0604020202020204" pitchFamily="34" charset="0"/>
                <a:cs typeface="Arial" panose="020B0604020202020204" pitchFamily="34" charset="0"/>
              </a:rPr>
              <a:t>the interactions or touch points </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Customer Relationships: </a:t>
            </a:r>
            <a:r>
              <a:rPr lang="en-US" sz="1300" dirty="0">
                <a:latin typeface="Arial" panose="020B0604020202020204" pitchFamily="34" charset="0"/>
                <a:cs typeface="Arial" panose="020B0604020202020204" pitchFamily="34" charset="0"/>
              </a:rPr>
              <a:t>relationships created with clients/customers</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Revenue Streams: </a:t>
            </a:r>
            <a:r>
              <a:rPr lang="en-US" sz="1300" dirty="0">
                <a:latin typeface="Arial" panose="020B0604020202020204" pitchFamily="34" charset="0"/>
                <a:cs typeface="Arial" panose="020B0604020202020204" pitchFamily="34" charset="0"/>
              </a:rPr>
              <a:t>how to capture the value that your customers see from your business model</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Key Resources: </a:t>
            </a:r>
            <a:r>
              <a:rPr lang="en-US" sz="1300" dirty="0">
                <a:latin typeface="Arial" panose="020B0604020202020204" pitchFamily="34" charset="0"/>
                <a:cs typeface="Arial" panose="020B0604020202020204" pitchFamily="34" charset="0"/>
              </a:rPr>
              <a:t>your business’ core infrastructure and assets</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Key Activities: </a:t>
            </a:r>
            <a:r>
              <a:rPr lang="en-US" sz="1300" dirty="0">
                <a:latin typeface="Arial" panose="020B0604020202020204" pitchFamily="34" charset="0"/>
                <a:cs typeface="Arial" panose="020B0604020202020204" pitchFamily="34" charset="0"/>
              </a:rPr>
              <a:t>your business’ core tasks to be done</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Key Partners: </a:t>
            </a:r>
            <a:r>
              <a:rPr lang="en-US" sz="1300" dirty="0">
                <a:latin typeface="Arial" panose="020B0604020202020204" pitchFamily="34" charset="0"/>
                <a:cs typeface="Arial" panose="020B0604020202020204" pitchFamily="34" charset="0"/>
              </a:rPr>
              <a:t>core (groups of) individuals to leverage your business</a:t>
            </a:r>
          </a:p>
          <a:p>
            <a:pPr marL="207824" indent="-207824">
              <a:spcAft>
                <a:spcPts val="300"/>
              </a:spcAft>
              <a:buFont typeface="Arial" panose="020B0604020202020204" pitchFamily="34" charset="0"/>
              <a:buChar char="•"/>
            </a:pPr>
            <a:r>
              <a:rPr lang="en-US" sz="1300" b="1" dirty="0">
                <a:latin typeface="Arial" panose="020B0604020202020204" pitchFamily="34" charset="0"/>
                <a:cs typeface="Arial" panose="020B0604020202020204" pitchFamily="34" charset="0"/>
              </a:rPr>
              <a:t>Cost Structure: </a:t>
            </a:r>
            <a:r>
              <a:rPr lang="en-US" sz="1300" dirty="0">
                <a:latin typeface="Arial" panose="020B0604020202020204" pitchFamily="34" charset="0"/>
                <a:cs typeface="Arial" panose="020B0604020202020204" pitchFamily="34" charset="0"/>
              </a:rPr>
              <a:t>the different components of costs necessary </a:t>
            </a:r>
          </a:p>
        </p:txBody>
      </p: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pic>
        <p:nvPicPr>
          <p:cNvPr id="65" name="image802.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0153" y="4714113"/>
            <a:ext cx="3151430" cy="2022776"/>
          </a:xfrm>
          <a:prstGeom prst="rect">
            <a:avLst/>
          </a:prstGeom>
        </p:spPr>
      </p:pic>
      <p:graphicFrame>
        <p:nvGraphicFramePr>
          <p:cNvPr id="23" name="Table 22">
            <a:extLst>
              <a:ext uri="{FF2B5EF4-FFF2-40B4-BE49-F238E27FC236}">
                <a16:creationId xmlns:a16="http://schemas.microsoft.com/office/drawing/2014/main" id="{9E4067AB-482A-4D90-85B0-CD278B9EDD47}"/>
              </a:ext>
            </a:extLst>
          </p:cNvPr>
          <p:cNvGraphicFramePr>
            <a:graphicFrameLocks noGrp="1"/>
          </p:cNvGraphicFramePr>
          <p:nvPr>
            <p:extLst>
              <p:ext uri="{D42A27DB-BD31-4B8C-83A1-F6EECF244321}">
                <p14:modId xmlns:p14="http://schemas.microsoft.com/office/powerpoint/2010/main" val="1217074998"/>
              </p:ext>
            </p:extLst>
          </p:nvPr>
        </p:nvGraphicFramePr>
        <p:xfrm>
          <a:off x="7896257" y="11575"/>
          <a:ext cx="4280312" cy="359265"/>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59265">
                <a:tc>
                  <a:txBody>
                    <a:bodyPr/>
                    <a:lstStyle/>
                    <a:p>
                      <a:pPr algn="ctr"/>
                      <a:r>
                        <a:rPr lang="en-US" sz="1100" b="0" baseline="0" dirty="0">
                          <a:solidFill>
                            <a:schemeClr val="bg1"/>
                          </a:solidFill>
                          <a:latin typeface="Arial" panose="020B0604020202020204" pitchFamily="34" charset="0"/>
                          <a:cs typeface="Arial" panose="020B0604020202020204" pitchFamily="34" charset="0"/>
                          <a:hlinkClick r:id="rId4" action="ppaction://hlinksldjump"/>
                        </a:rPr>
                        <a:t>Discover</a:t>
                      </a:r>
                      <a:endParaRPr lang="en-US" sz="1100" b="0" baseline="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82869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1125965"/>
            <a:ext cx="5395168" cy="502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24" dirty="0">
              <a:latin typeface="+mj-lt"/>
            </a:endParaRPr>
          </a:p>
        </p:txBody>
      </p:sp>
      <p:sp>
        <p:nvSpPr>
          <p:cNvPr id="3" name="TextBox 2"/>
          <p:cNvSpPr txBox="1"/>
          <p:nvPr/>
        </p:nvSpPr>
        <p:spPr>
          <a:xfrm>
            <a:off x="7416" y="226296"/>
            <a:ext cx="7464049" cy="461665"/>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Design Brief – 5P</a:t>
            </a:r>
          </a:p>
        </p:txBody>
      </p:sp>
      <p:sp>
        <p:nvSpPr>
          <p:cNvPr id="11" name="TextBox 10"/>
          <p:cNvSpPr txBox="1"/>
          <p:nvPr/>
        </p:nvSpPr>
        <p:spPr>
          <a:xfrm>
            <a:off x="-3090" y="1135228"/>
            <a:ext cx="979755"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Why?</a:t>
            </a:r>
          </a:p>
        </p:txBody>
      </p:sp>
      <p:sp>
        <p:nvSpPr>
          <p:cNvPr id="13" name="TextBox 12"/>
          <p:cNvSpPr txBox="1"/>
          <p:nvPr/>
        </p:nvSpPr>
        <p:spPr>
          <a:xfrm>
            <a:off x="765" y="2543831"/>
            <a:ext cx="1083951" cy="465384"/>
          </a:xfrm>
          <a:prstGeom prst="rect">
            <a:avLst/>
          </a:prstGeom>
          <a:noFill/>
        </p:spPr>
        <p:txBody>
          <a:bodyPr wrap="none" rtlCol="0">
            <a:spAutoFit/>
          </a:bodyPr>
          <a:lstStyle/>
          <a:p>
            <a:r>
              <a:rPr lang="en-US" sz="2400" dirty="0">
                <a:solidFill>
                  <a:schemeClr val="accent5"/>
                </a:solidFill>
                <a:latin typeface="Arial" panose="020B0604020202020204" pitchFamily="34" charset="0"/>
                <a:cs typeface="Arial" panose="020B0604020202020204" pitchFamily="34" charset="0"/>
              </a:rPr>
              <a:t>What?</a:t>
            </a:r>
          </a:p>
        </p:txBody>
      </p:sp>
      <p:cxnSp>
        <p:nvCxnSpPr>
          <p:cNvPr id="15" name="Straight Connector 14"/>
          <p:cNvCxnSpPr/>
          <p:nvPr/>
        </p:nvCxnSpPr>
        <p:spPr>
          <a:xfrm>
            <a:off x="-15434" y="1604598"/>
            <a:ext cx="2125314"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1334" y="2997591"/>
            <a:ext cx="2096991"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5408968" y="1144084"/>
            <a:ext cx="1111760" cy="465384"/>
          </a:xfrm>
          <a:prstGeom prst="rect">
            <a:avLst/>
          </a:prstGeom>
          <a:noFill/>
        </p:spPr>
        <p:txBody>
          <a:bodyPr wrap="square" rtlCol="0">
            <a:spAutoFit/>
          </a:bodyPr>
          <a:lstStyle/>
          <a:p>
            <a:r>
              <a:rPr lang="en-US" sz="2400" dirty="0">
                <a:solidFill>
                  <a:schemeClr val="accent5"/>
                </a:solidFill>
                <a:latin typeface="Arial" panose="020B0604020202020204" pitchFamily="34" charset="0"/>
                <a:cs typeface="Arial" panose="020B0604020202020204" pitchFamily="34" charset="0"/>
              </a:rPr>
              <a:t>How?</a:t>
            </a:r>
          </a:p>
        </p:txBody>
      </p:sp>
      <p:cxnSp>
        <p:nvCxnSpPr>
          <p:cNvPr id="20" name="Straight Connector 19"/>
          <p:cNvCxnSpPr/>
          <p:nvPr/>
        </p:nvCxnSpPr>
        <p:spPr>
          <a:xfrm>
            <a:off x="5385053" y="1613455"/>
            <a:ext cx="2271159" cy="0"/>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5431" y="1125965"/>
            <a:ext cx="121920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9759" y="1615320"/>
            <a:ext cx="5418272" cy="492443"/>
          </a:xfrm>
          <a:prstGeom prst="rect">
            <a:avLst/>
          </a:prstGeom>
          <a:noFill/>
        </p:spPr>
        <p:txBody>
          <a:bodyPr wrap="square" rtlCol="0">
            <a:spAutoFit/>
          </a:bodyPr>
          <a:lstStyle/>
          <a:p>
            <a:pPr marL="207824" indent="-207824">
              <a:spcAft>
                <a:spcPts val="727"/>
              </a:spcAft>
              <a:buFont typeface="Arial" panose="020B0604020202020204" pitchFamily="34" charset="0"/>
              <a:buChar char="•"/>
            </a:pPr>
            <a:r>
              <a:rPr lang="en-US" sz="1300" dirty="0">
                <a:latin typeface="Arial" panose="020B0604020202020204" pitchFamily="34" charset="0"/>
                <a:cs typeface="Arial" panose="020B0604020202020204" pitchFamily="34" charset="0"/>
              </a:rPr>
              <a:t>To ensure that project participants have a clear understanding of project parameters and are aligned to purpose </a:t>
            </a:r>
          </a:p>
        </p:txBody>
      </p:sp>
      <p:sp>
        <p:nvSpPr>
          <p:cNvPr id="23" name="Rectangle 22"/>
          <p:cNvSpPr/>
          <p:nvPr/>
        </p:nvSpPr>
        <p:spPr>
          <a:xfrm>
            <a:off x="1" y="3005661"/>
            <a:ext cx="5408967" cy="2139047"/>
          </a:xfrm>
          <a:prstGeom prst="rect">
            <a:avLst/>
          </a:prstGeom>
        </p:spPr>
        <p:txBody>
          <a:bodyPr wrap="square">
            <a:spAutoFit/>
          </a:bodyPr>
          <a:lstStyle/>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One-page summary that clarifies: business intent, aspiration, goals/objectives, obstacles, practical approach and identifies potential project team</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Generate a Design Brief through a co-design session with project owners, key stakeholders and the team using the 5P framework and Co-design Scoping tools</a:t>
            </a:r>
          </a:p>
          <a:p>
            <a:pPr marL="207824" indent="-207824">
              <a:spcAft>
                <a:spcPts val="600"/>
              </a:spcAft>
              <a:buFont typeface="Arial" panose="020B0604020202020204" pitchFamily="34" charset="0"/>
              <a:buChar char="•"/>
            </a:pPr>
            <a:r>
              <a:rPr lang="en-US" sz="1300" dirty="0">
                <a:latin typeface="Arial" panose="020B0604020202020204" pitchFamily="34" charset="0"/>
                <a:cs typeface="Arial" panose="020B0604020202020204" pitchFamily="34" charset="0"/>
              </a:rPr>
              <a:t>Revisit the Design Brief often to ensure that the project scope objectives match what is being delivered</a:t>
            </a:r>
          </a:p>
          <a:p>
            <a:pPr marL="207824" indent="-207824">
              <a:buFont typeface="Arial" panose="020B0604020202020204" pitchFamily="34" charset="0"/>
              <a:buChar char="•"/>
            </a:pPr>
            <a:endParaRPr lang="en-US" sz="1400" b="1" dirty="0">
              <a:latin typeface="+mj-lt"/>
            </a:endParaRPr>
          </a:p>
        </p:txBody>
      </p:sp>
      <p:sp>
        <p:nvSpPr>
          <p:cNvPr id="28" name="Rectangle 27"/>
          <p:cNvSpPr/>
          <p:nvPr/>
        </p:nvSpPr>
        <p:spPr>
          <a:xfrm>
            <a:off x="5385053" y="1624177"/>
            <a:ext cx="6791516" cy="4893647"/>
          </a:xfrm>
          <a:prstGeom prst="rect">
            <a:avLst/>
          </a:prstGeom>
        </p:spPr>
        <p:txBody>
          <a:bodyPr wrap="square">
            <a:spAutoFit/>
          </a:bodyPr>
          <a:lstStyle/>
          <a:p>
            <a:r>
              <a:rPr lang="en-US" sz="1300" b="1" dirty="0">
                <a:solidFill>
                  <a:srgbClr val="000000"/>
                </a:solidFill>
                <a:latin typeface="Arial" panose="020B0604020202020204" pitchFamily="34" charset="0"/>
                <a:ea typeface="Calibri" panose="020F0502020204030204" pitchFamily="34" charset="0"/>
                <a:cs typeface="Arial" panose="020B0604020202020204" pitchFamily="34" charset="0"/>
              </a:rPr>
              <a:t>The 5P Framework:</a:t>
            </a:r>
          </a:p>
          <a:p>
            <a:pPr marL="228600" indent="-228600">
              <a:buFont typeface="Symbol" panose="05050102010706020507" pitchFamily="18" charset="2"/>
              <a:buChar char=""/>
            </a:pPr>
            <a:r>
              <a:rPr lang="en-US" sz="1300" b="1" dirty="0">
                <a:solidFill>
                  <a:srgbClr val="000000"/>
                </a:solidFill>
                <a:latin typeface="Arial" panose="020B0604020202020204" pitchFamily="34" charset="0"/>
                <a:ea typeface="Calibri" panose="020F0502020204030204" pitchFamily="34" charset="0"/>
                <a:cs typeface="Arial" panose="020B0604020202020204" pitchFamily="34" charset="0"/>
              </a:rPr>
              <a:t>Purpose</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396875" lvl="1" indent="-168275">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Why are you undertaking this project?</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396875" lvl="1" indent="-168275">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What goals/objectives do you hope to achieve for both organizations and its customers? </a:t>
            </a:r>
          </a:p>
          <a:p>
            <a:pPr marL="396875" lvl="1" indent="-168275">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How big is the Opportunity</a:t>
            </a:r>
            <a:r>
              <a:rPr lang="en-US" sz="1300" dirty="0">
                <a:latin typeface="Arial" panose="020B0604020202020204" pitchFamily="34" charset="0"/>
                <a:ea typeface="Calibri" panose="020F0502020204030204" pitchFamily="34" charset="0"/>
                <a:cs typeface="Arial" panose="020B0604020202020204" pitchFamily="34" charset="0"/>
              </a:rPr>
              <a:t>?</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228600" indent="-228600">
              <a:buFont typeface="Symbol" panose="05050102010706020507" pitchFamily="18" charset="2"/>
              <a:buChar char=""/>
              <a:tabLst>
                <a:tab pos="554197" algn="l"/>
              </a:tabLst>
            </a:pPr>
            <a:r>
              <a:rPr lang="en-US" sz="1300" b="1" dirty="0">
                <a:solidFill>
                  <a:srgbClr val="000000"/>
                </a:solidFill>
                <a:latin typeface="Arial" panose="020B0604020202020204" pitchFamily="34" charset="0"/>
                <a:ea typeface="Calibri" panose="020F0502020204030204" pitchFamily="34" charset="0"/>
                <a:cs typeface="Arial" panose="020B0604020202020204" pitchFamily="34" charset="0"/>
              </a:rPr>
              <a:t>People</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396875" lvl="1" indent="-168275">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What does the Business Owner want to achieve?</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396875" lvl="1" indent="-168275">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What goals will be achieved for organization &amp; its customers?</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396875" lvl="1" indent="-168275">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Who will make up the team and who are the key stakeholders?</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228600" indent="-228600">
              <a:buFont typeface="Symbol" panose="05050102010706020507" pitchFamily="18" charset="2"/>
              <a:buChar char=""/>
              <a:tabLst>
                <a:tab pos="554197" algn="l"/>
              </a:tabLst>
            </a:pPr>
            <a:r>
              <a:rPr lang="en-US" sz="1300" b="1" dirty="0">
                <a:solidFill>
                  <a:srgbClr val="000000"/>
                </a:solidFill>
                <a:latin typeface="Arial" panose="020B0604020202020204" pitchFamily="34" charset="0"/>
                <a:ea typeface="Calibri" panose="020F0502020204030204" pitchFamily="34" charset="0"/>
                <a:cs typeface="Arial" panose="020B0604020202020204" pitchFamily="34" charset="0"/>
              </a:rPr>
              <a:t>Place</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In what situation will customers be using the service experience? – List some of the scenarios</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What related projects and dependencies exist already? </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Is there a project dedicated collaborative workspace?</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228600" indent="-228600">
              <a:buFont typeface="Symbol" panose="05050102010706020507" pitchFamily="18" charset="2"/>
              <a:buChar char=""/>
              <a:tabLst>
                <a:tab pos="554197" algn="l"/>
              </a:tabLst>
            </a:pPr>
            <a:r>
              <a:rPr lang="en-US" sz="1300" b="1" dirty="0">
                <a:solidFill>
                  <a:srgbClr val="000000"/>
                </a:solidFill>
                <a:latin typeface="Arial" panose="020B0604020202020204" pitchFamily="34" charset="0"/>
                <a:ea typeface="Calibri" panose="020F0502020204030204" pitchFamily="34" charset="0"/>
                <a:cs typeface="Arial" panose="020B0604020202020204" pitchFamily="34" charset="0"/>
              </a:rPr>
              <a:t>Performance</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1108392"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Are there any specific measures that the organization is aiming to achieve in undertaking the project?</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marL="228600" indent="-228600">
              <a:buFont typeface="Symbol" panose="05050102010706020507" pitchFamily="18" charset="2"/>
              <a:buChar char=""/>
              <a:tabLst>
                <a:tab pos="554197" algn="l"/>
              </a:tabLst>
            </a:pPr>
            <a:r>
              <a:rPr lang="en-US" sz="1300" b="1" dirty="0">
                <a:solidFill>
                  <a:srgbClr val="000000"/>
                </a:solidFill>
                <a:latin typeface="Arial" panose="020B0604020202020204" pitchFamily="34" charset="0"/>
                <a:ea typeface="Calibri" panose="020F0502020204030204" pitchFamily="34" charset="0"/>
                <a:cs typeface="Arial" panose="020B0604020202020204" pitchFamily="34" charset="0"/>
              </a:rPr>
              <a:t>Problems</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914400" algn="l"/>
                <a:tab pos="1108075"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What known/assumed problems are in the current service?</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914400" algn="l"/>
                <a:tab pos="1108075"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What resources are needed to ensure success? Procured? </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914400" algn="l"/>
                <a:tab pos="1108075"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What are the known/assumed obstacles to success?</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914400" algn="l"/>
                <a:tab pos="1108075"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What issues/limitations and risk factors need to be considered?</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lvl="1" indent="-228600">
              <a:buFont typeface="Courier New" panose="02070309020205020404" pitchFamily="49" charset="0"/>
              <a:buChar char="o"/>
              <a:tabLst>
                <a:tab pos="914400" algn="l"/>
                <a:tab pos="1108075" algn="l"/>
              </a:tabLst>
            </a:pPr>
            <a:r>
              <a:rPr 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Strengths/Weaknesses? What are the related dependencies?</a:t>
            </a:r>
            <a:endParaRPr lang="en-US" sz="13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2F6A38EE-E8B7-4786-A399-052A56ED5EFF}"/>
              </a:ext>
            </a:extLst>
          </p:cNvPr>
          <p:cNvGraphicFramePr>
            <a:graphicFrameLocks noGrp="1"/>
          </p:cNvGraphicFramePr>
          <p:nvPr>
            <p:extLst>
              <p:ext uri="{D42A27DB-BD31-4B8C-83A1-F6EECF244321}">
                <p14:modId xmlns:p14="http://schemas.microsoft.com/office/powerpoint/2010/main" val="3664098559"/>
              </p:ext>
            </p:extLst>
          </p:nvPr>
        </p:nvGraphicFramePr>
        <p:xfrm>
          <a:off x="7896257" y="11575"/>
          <a:ext cx="4280312" cy="359265"/>
        </p:xfrm>
        <a:graphic>
          <a:graphicData uri="http://schemas.openxmlformats.org/drawingml/2006/table">
            <a:tbl>
              <a:tblPr firstRow="1" bandRow="1">
                <a:tableStyleId>{5C22544A-7EE6-4342-B048-85BDC9FD1C3A}</a:tableStyleId>
              </a:tblPr>
              <a:tblGrid>
                <a:gridCol w="1070078">
                  <a:extLst>
                    <a:ext uri="{9D8B030D-6E8A-4147-A177-3AD203B41FA5}">
                      <a16:colId xmlns:a16="http://schemas.microsoft.com/office/drawing/2014/main" val="20000"/>
                    </a:ext>
                  </a:extLst>
                </a:gridCol>
                <a:gridCol w="1070078">
                  <a:extLst>
                    <a:ext uri="{9D8B030D-6E8A-4147-A177-3AD203B41FA5}">
                      <a16:colId xmlns:a16="http://schemas.microsoft.com/office/drawing/2014/main" val="20001"/>
                    </a:ext>
                  </a:extLst>
                </a:gridCol>
                <a:gridCol w="1070078">
                  <a:extLst>
                    <a:ext uri="{9D8B030D-6E8A-4147-A177-3AD203B41FA5}">
                      <a16:colId xmlns:a16="http://schemas.microsoft.com/office/drawing/2014/main" val="20002"/>
                    </a:ext>
                  </a:extLst>
                </a:gridCol>
                <a:gridCol w="1070078">
                  <a:extLst>
                    <a:ext uri="{9D8B030D-6E8A-4147-A177-3AD203B41FA5}">
                      <a16:colId xmlns:a16="http://schemas.microsoft.com/office/drawing/2014/main" val="20003"/>
                    </a:ext>
                  </a:extLst>
                </a:gridCol>
              </a:tblGrid>
              <a:tr h="359265">
                <a:tc>
                  <a:txBody>
                    <a:bodyPr/>
                    <a:lstStyle/>
                    <a:p>
                      <a:pPr algn="ctr"/>
                      <a:r>
                        <a:rPr lang="en-US" sz="1100" b="0" baseline="0" dirty="0">
                          <a:solidFill>
                            <a:schemeClr val="bg1"/>
                          </a:solidFill>
                          <a:latin typeface="Arial" panose="020B0604020202020204" pitchFamily="34" charset="0"/>
                          <a:cs typeface="Arial" panose="020B0604020202020204" pitchFamily="34" charset="0"/>
                          <a:hlinkClick r:id="rId3" action="ppaction://hlinksldjump"/>
                        </a:rPr>
                        <a:t>Discover</a:t>
                      </a:r>
                      <a:endParaRPr lang="en-US" sz="1100" b="0" baseline="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Define</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Design</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Distill</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41471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8013</TotalTime>
  <Words>11328</Words>
  <Application>Microsoft Office PowerPoint</Application>
  <PresentationFormat>Widescreen</PresentationFormat>
  <Paragraphs>1130</Paragraphs>
  <Slides>50</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Courier New</vt:lpstr>
      <vt:lpstr>Symbol</vt:lpstr>
      <vt:lpstr>Wingdings</vt:lpstr>
      <vt:lpstr>Wingdings 2</vt:lpstr>
      <vt:lpstr>Office Theme</vt:lpstr>
      <vt:lpstr>Global Innovation &amp; Transformation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M&amp;A Suite proposition</dc:title>
  <dc:creator>Hissink, Jelle</dc:creator>
  <cp:lastModifiedBy>Nita Sanger</cp:lastModifiedBy>
  <cp:revision>124</cp:revision>
  <cp:lastPrinted>2018-11-26T20:28:55Z</cp:lastPrinted>
  <dcterms:created xsi:type="dcterms:W3CDTF">2018-10-25T13:34:04Z</dcterms:created>
  <dcterms:modified xsi:type="dcterms:W3CDTF">2020-10-21T15:49:49Z</dcterms:modified>
</cp:coreProperties>
</file>